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9" r:id="rId2"/>
    <p:sldId id="266" r:id="rId3"/>
    <p:sldId id="261" r:id="rId4"/>
    <p:sldId id="264" r:id="rId5"/>
    <p:sldId id="262" r:id="rId6"/>
    <p:sldId id="267" r:id="rId7"/>
    <p:sldId id="265"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DFFF"/>
    <a:srgbClr val="D3A2FF"/>
    <a:srgbClr val="FFF58B"/>
    <a:srgbClr val="682C98"/>
    <a:srgbClr val="CDFFFF"/>
    <a:srgbClr val="88FF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43"/>
    <p:restoredTop sz="81627"/>
  </p:normalViewPr>
  <p:slideViewPr>
    <p:cSldViewPr snapToGrid="0" snapToObjects="1">
      <p:cViewPr varScale="1">
        <p:scale>
          <a:sx n="103" d="100"/>
          <a:sy n="103" d="100"/>
        </p:scale>
        <p:origin x="23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486178-F483-8744-A956-20831BA3872E}" type="datetimeFigureOut">
              <a:rPr lang="en-US" smtClean="0"/>
              <a:t>6/22/20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28B476-4AE0-0443-9D15-79F6A31E0DFF}" type="slidenum">
              <a:rPr lang="en-US" smtClean="0"/>
              <a:t>‹#›</a:t>
            </a:fld>
            <a:endParaRPr lang="en-US"/>
          </a:p>
        </p:txBody>
      </p:sp>
    </p:spTree>
    <p:extLst>
      <p:ext uri="{BB962C8B-B14F-4D97-AF65-F5344CB8AC3E}">
        <p14:creationId xmlns:p14="http://schemas.microsoft.com/office/powerpoint/2010/main" val="281094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28B476-4AE0-0443-9D15-79F6A31E0DFF}" type="slidenum">
              <a:rPr lang="en-US" smtClean="0"/>
              <a:t>1</a:t>
            </a:fld>
            <a:endParaRPr lang="en-US"/>
          </a:p>
        </p:txBody>
      </p:sp>
    </p:spTree>
    <p:extLst>
      <p:ext uri="{BB962C8B-B14F-4D97-AF65-F5344CB8AC3E}">
        <p14:creationId xmlns:p14="http://schemas.microsoft.com/office/powerpoint/2010/main" val="3285597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28B476-4AE0-0443-9D15-79F6A31E0DFF}" type="slidenum">
              <a:rPr lang="en-US" smtClean="0"/>
              <a:t>2</a:t>
            </a:fld>
            <a:endParaRPr lang="en-US"/>
          </a:p>
        </p:txBody>
      </p:sp>
    </p:spTree>
    <p:extLst>
      <p:ext uri="{BB962C8B-B14F-4D97-AF65-F5344CB8AC3E}">
        <p14:creationId xmlns:p14="http://schemas.microsoft.com/office/powerpoint/2010/main" val="3999326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28B476-4AE0-0443-9D15-79F6A31E0DFF}" type="slidenum">
              <a:rPr lang="en-US" smtClean="0"/>
              <a:t>6</a:t>
            </a:fld>
            <a:endParaRPr lang="en-US"/>
          </a:p>
        </p:txBody>
      </p:sp>
    </p:spTree>
    <p:extLst>
      <p:ext uri="{BB962C8B-B14F-4D97-AF65-F5344CB8AC3E}">
        <p14:creationId xmlns:p14="http://schemas.microsoft.com/office/powerpoint/2010/main" val="3453766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CF7F4-EE3F-6D48-8598-BEA9142EB8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D7976B2-C285-0A41-A67C-220112FE52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D075CC-28C0-F444-BCF2-CFF120F13162}"/>
              </a:ext>
            </a:extLst>
          </p:cNvPr>
          <p:cNvSpPr>
            <a:spLocks noGrp="1"/>
          </p:cNvSpPr>
          <p:nvPr>
            <p:ph type="dt" sz="half" idx="10"/>
          </p:nvPr>
        </p:nvSpPr>
        <p:spPr/>
        <p:txBody>
          <a:bodyPr/>
          <a:lstStyle/>
          <a:p>
            <a:fld id="{F800F5D7-C644-CB42-9463-3AC7B7653191}" type="datetimeFigureOut">
              <a:rPr lang="en-US" smtClean="0"/>
              <a:t>6/22/20</a:t>
            </a:fld>
            <a:endParaRPr lang="en-US"/>
          </a:p>
        </p:txBody>
      </p:sp>
      <p:sp>
        <p:nvSpPr>
          <p:cNvPr id="5" name="Footer Placeholder 4">
            <a:extLst>
              <a:ext uri="{FF2B5EF4-FFF2-40B4-BE49-F238E27FC236}">
                <a16:creationId xmlns:a16="http://schemas.microsoft.com/office/drawing/2014/main" id="{673B5754-A327-9743-A1FA-D65323669E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01FACF-1DB5-454B-A70F-38045E1EC6F3}"/>
              </a:ext>
            </a:extLst>
          </p:cNvPr>
          <p:cNvSpPr>
            <a:spLocks noGrp="1"/>
          </p:cNvSpPr>
          <p:nvPr>
            <p:ph type="sldNum" sz="quarter" idx="12"/>
          </p:nvPr>
        </p:nvSpPr>
        <p:spPr/>
        <p:txBody>
          <a:bodyPr/>
          <a:lstStyle/>
          <a:p>
            <a:fld id="{796A1244-D4CA-434A-9720-B97A095D796D}" type="slidenum">
              <a:rPr lang="en-US" smtClean="0"/>
              <a:t>‹#›</a:t>
            </a:fld>
            <a:endParaRPr lang="en-US"/>
          </a:p>
        </p:txBody>
      </p:sp>
    </p:spTree>
    <p:extLst>
      <p:ext uri="{BB962C8B-B14F-4D97-AF65-F5344CB8AC3E}">
        <p14:creationId xmlns:p14="http://schemas.microsoft.com/office/powerpoint/2010/main" val="4036601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80E20-5E22-A44A-BA47-FB1937A00E6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FAFCEA4-0D53-454E-B93F-620FCCB409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DA2565-EB50-6A48-838E-508F617ABFE9}"/>
              </a:ext>
            </a:extLst>
          </p:cNvPr>
          <p:cNvSpPr>
            <a:spLocks noGrp="1"/>
          </p:cNvSpPr>
          <p:nvPr>
            <p:ph type="dt" sz="half" idx="10"/>
          </p:nvPr>
        </p:nvSpPr>
        <p:spPr/>
        <p:txBody>
          <a:bodyPr/>
          <a:lstStyle/>
          <a:p>
            <a:fld id="{F800F5D7-C644-CB42-9463-3AC7B7653191}" type="datetimeFigureOut">
              <a:rPr lang="en-US" smtClean="0"/>
              <a:t>6/22/20</a:t>
            </a:fld>
            <a:endParaRPr lang="en-US"/>
          </a:p>
        </p:txBody>
      </p:sp>
      <p:sp>
        <p:nvSpPr>
          <p:cNvPr id="5" name="Footer Placeholder 4">
            <a:extLst>
              <a:ext uri="{FF2B5EF4-FFF2-40B4-BE49-F238E27FC236}">
                <a16:creationId xmlns:a16="http://schemas.microsoft.com/office/drawing/2014/main" id="{90174869-49C7-E44F-9A34-12CBB850FE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A66D4D-142B-7046-9245-36DA1C1ECCE4}"/>
              </a:ext>
            </a:extLst>
          </p:cNvPr>
          <p:cNvSpPr>
            <a:spLocks noGrp="1"/>
          </p:cNvSpPr>
          <p:nvPr>
            <p:ph type="sldNum" sz="quarter" idx="12"/>
          </p:nvPr>
        </p:nvSpPr>
        <p:spPr/>
        <p:txBody>
          <a:bodyPr/>
          <a:lstStyle/>
          <a:p>
            <a:fld id="{796A1244-D4CA-434A-9720-B97A095D796D}" type="slidenum">
              <a:rPr lang="en-US" smtClean="0"/>
              <a:t>‹#›</a:t>
            </a:fld>
            <a:endParaRPr lang="en-US"/>
          </a:p>
        </p:txBody>
      </p:sp>
    </p:spTree>
    <p:extLst>
      <p:ext uri="{BB962C8B-B14F-4D97-AF65-F5344CB8AC3E}">
        <p14:creationId xmlns:p14="http://schemas.microsoft.com/office/powerpoint/2010/main" val="1656970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3D7155-AE5A-BA4A-A2A1-066327CBF3D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4424D6A-8CAC-E94A-9394-BB1B9E8C58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FC9479-4FD4-EC46-AE2D-ACF87392D733}"/>
              </a:ext>
            </a:extLst>
          </p:cNvPr>
          <p:cNvSpPr>
            <a:spLocks noGrp="1"/>
          </p:cNvSpPr>
          <p:nvPr>
            <p:ph type="dt" sz="half" idx="10"/>
          </p:nvPr>
        </p:nvSpPr>
        <p:spPr/>
        <p:txBody>
          <a:bodyPr/>
          <a:lstStyle/>
          <a:p>
            <a:fld id="{F800F5D7-C644-CB42-9463-3AC7B7653191}" type="datetimeFigureOut">
              <a:rPr lang="en-US" smtClean="0"/>
              <a:t>6/22/20</a:t>
            </a:fld>
            <a:endParaRPr lang="en-US"/>
          </a:p>
        </p:txBody>
      </p:sp>
      <p:sp>
        <p:nvSpPr>
          <p:cNvPr id="5" name="Footer Placeholder 4">
            <a:extLst>
              <a:ext uri="{FF2B5EF4-FFF2-40B4-BE49-F238E27FC236}">
                <a16:creationId xmlns:a16="http://schemas.microsoft.com/office/drawing/2014/main" id="{B88508E7-5B70-4448-B5A7-CD6D629671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C1E16E-40B1-6343-9FF2-9FFBFA9BDC6C}"/>
              </a:ext>
            </a:extLst>
          </p:cNvPr>
          <p:cNvSpPr>
            <a:spLocks noGrp="1"/>
          </p:cNvSpPr>
          <p:nvPr>
            <p:ph type="sldNum" sz="quarter" idx="12"/>
          </p:nvPr>
        </p:nvSpPr>
        <p:spPr/>
        <p:txBody>
          <a:bodyPr/>
          <a:lstStyle/>
          <a:p>
            <a:fld id="{796A1244-D4CA-434A-9720-B97A095D796D}" type="slidenum">
              <a:rPr lang="en-US" smtClean="0"/>
              <a:t>‹#›</a:t>
            </a:fld>
            <a:endParaRPr lang="en-US"/>
          </a:p>
        </p:txBody>
      </p:sp>
    </p:spTree>
    <p:extLst>
      <p:ext uri="{BB962C8B-B14F-4D97-AF65-F5344CB8AC3E}">
        <p14:creationId xmlns:p14="http://schemas.microsoft.com/office/powerpoint/2010/main" val="2676524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2A4F6-3839-3140-941F-1C9BDB56EF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9ECBB1-ACEB-6A41-B256-8F0F157E37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B38052-AEB0-A44B-B4F7-7D8844EA2803}"/>
              </a:ext>
            </a:extLst>
          </p:cNvPr>
          <p:cNvSpPr>
            <a:spLocks noGrp="1"/>
          </p:cNvSpPr>
          <p:nvPr>
            <p:ph type="dt" sz="half" idx="10"/>
          </p:nvPr>
        </p:nvSpPr>
        <p:spPr/>
        <p:txBody>
          <a:bodyPr/>
          <a:lstStyle/>
          <a:p>
            <a:fld id="{F800F5D7-C644-CB42-9463-3AC7B7653191}" type="datetimeFigureOut">
              <a:rPr lang="en-US" smtClean="0"/>
              <a:t>6/22/20</a:t>
            </a:fld>
            <a:endParaRPr lang="en-US"/>
          </a:p>
        </p:txBody>
      </p:sp>
      <p:sp>
        <p:nvSpPr>
          <p:cNvPr id="5" name="Footer Placeholder 4">
            <a:extLst>
              <a:ext uri="{FF2B5EF4-FFF2-40B4-BE49-F238E27FC236}">
                <a16:creationId xmlns:a16="http://schemas.microsoft.com/office/drawing/2014/main" id="{D2207D71-D143-C84F-ACDD-3EC62B32B4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E28D6F-775E-2745-8377-F29FAF401D73}"/>
              </a:ext>
            </a:extLst>
          </p:cNvPr>
          <p:cNvSpPr>
            <a:spLocks noGrp="1"/>
          </p:cNvSpPr>
          <p:nvPr>
            <p:ph type="sldNum" sz="quarter" idx="12"/>
          </p:nvPr>
        </p:nvSpPr>
        <p:spPr/>
        <p:txBody>
          <a:bodyPr/>
          <a:lstStyle/>
          <a:p>
            <a:fld id="{796A1244-D4CA-434A-9720-B97A095D796D}" type="slidenum">
              <a:rPr lang="en-US" smtClean="0"/>
              <a:t>‹#›</a:t>
            </a:fld>
            <a:endParaRPr lang="en-US"/>
          </a:p>
        </p:txBody>
      </p:sp>
    </p:spTree>
    <p:extLst>
      <p:ext uri="{BB962C8B-B14F-4D97-AF65-F5344CB8AC3E}">
        <p14:creationId xmlns:p14="http://schemas.microsoft.com/office/powerpoint/2010/main" val="1251297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657F2-0E1D-AE44-93D1-13594D9FDB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DCFCA42-7D66-564F-8260-170D6C4439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E3D3CDD-EA9A-634D-8330-BEFA1D5D5EAA}"/>
              </a:ext>
            </a:extLst>
          </p:cNvPr>
          <p:cNvSpPr>
            <a:spLocks noGrp="1"/>
          </p:cNvSpPr>
          <p:nvPr>
            <p:ph type="dt" sz="half" idx="10"/>
          </p:nvPr>
        </p:nvSpPr>
        <p:spPr/>
        <p:txBody>
          <a:bodyPr/>
          <a:lstStyle/>
          <a:p>
            <a:fld id="{F800F5D7-C644-CB42-9463-3AC7B7653191}" type="datetimeFigureOut">
              <a:rPr lang="en-US" smtClean="0"/>
              <a:t>6/22/20</a:t>
            </a:fld>
            <a:endParaRPr lang="en-US"/>
          </a:p>
        </p:txBody>
      </p:sp>
      <p:sp>
        <p:nvSpPr>
          <p:cNvPr id="5" name="Footer Placeholder 4">
            <a:extLst>
              <a:ext uri="{FF2B5EF4-FFF2-40B4-BE49-F238E27FC236}">
                <a16:creationId xmlns:a16="http://schemas.microsoft.com/office/drawing/2014/main" id="{FCDDC1DF-F4FB-464E-8C57-95043766B9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19D6F0-11EB-7A40-9EFF-6246B7D4C30E}"/>
              </a:ext>
            </a:extLst>
          </p:cNvPr>
          <p:cNvSpPr>
            <a:spLocks noGrp="1"/>
          </p:cNvSpPr>
          <p:nvPr>
            <p:ph type="sldNum" sz="quarter" idx="12"/>
          </p:nvPr>
        </p:nvSpPr>
        <p:spPr/>
        <p:txBody>
          <a:bodyPr/>
          <a:lstStyle/>
          <a:p>
            <a:fld id="{796A1244-D4CA-434A-9720-B97A095D796D}" type="slidenum">
              <a:rPr lang="en-US" smtClean="0"/>
              <a:t>‹#›</a:t>
            </a:fld>
            <a:endParaRPr lang="en-US"/>
          </a:p>
        </p:txBody>
      </p:sp>
    </p:spTree>
    <p:extLst>
      <p:ext uri="{BB962C8B-B14F-4D97-AF65-F5344CB8AC3E}">
        <p14:creationId xmlns:p14="http://schemas.microsoft.com/office/powerpoint/2010/main" val="1270970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B30EB-ACB8-9144-943A-44DB8C6D79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3E0436-C327-D140-9FCE-13C6C286BB9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EE29E1E-8D56-7F40-9AF4-6BBF404D216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E347B8-5571-BE4E-8DAF-1D216550D2BE}"/>
              </a:ext>
            </a:extLst>
          </p:cNvPr>
          <p:cNvSpPr>
            <a:spLocks noGrp="1"/>
          </p:cNvSpPr>
          <p:nvPr>
            <p:ph type="dt" sz="half" idx="10"/>
          </p:nvPr>
        </p:nvSpPr>
        <p:spPr/>
        <p:txBody>
          <a:bodyPr/>
          <a:lstStyle/>
          <a:p>
            <a:fld id="{F800F5D7-C644-CB42-9463-3AC7B7653191}" type="datetimeFigureOut">
              <a:rPr lang="en-US" smtClean="0"/>
              <a:t>6/22/20</a:t>
            </a:fld>
            <a:endParaRPr lang="en-US"/>
          </a:p>
        </p:txBody>
      </p:sp>
      <p:sp>
        <p:nvSpPr>
          <p:cNvPr id="6" name="Footer Placeholder 5">
            <a:extLst>
              <a:ext uri="{FF2B5EF4-FFF2-40B4-BE49-F238E27FC236}">
                <a16:creationId xmlns:a16="http://schemas.microsoft.com/office/drawing/2014/main" id="{D9A1BEDA-3C3C-E641-8BDD-9A511D6392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D47784-1935-1A44-B2C1-6234A421AF83}"/>
              </a:ext>
            </a:extLst>
          </p:cNvPr>
          <p:cNvSpPr>
            <a:spLocks noGrp="1"/>
          </p:cNvSpPr>
          <p:nvPr>
            <p:ph type="sldNum" sz="quarter" idx="12"/>
          </p:nvPr>
        </p:nvSpPr>
        <p:spPr/>
        <p:txBody>
          <a:bodyPr/>
          <a:lstStyle/>
          <a:p>
            <a:fld id="{796A1244-D4CA-434A-9720-B97A095D796D}" type="slidenum">
              <a:rPr lang="en-US" smtClean="0"/>
              <a:t>‹#›</a:t>
            </a:fld>
            <a:endParaRPr lang="en-US"/>
          </a:p>
        </p:txBody>
      </p:sp>
    </p:spTree>
    <p:extLst>
      <p:ext uri="{BB962C8B-B14F-4D97-AF65-F5344CB8AC3E}">
        <p14:creationId xmlns:p14="http://schemas.microsoft.com/office/powerpoint/2010/main" val="3975128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52AA4-A49A-FE41-B846-EC7B37E5B5E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C76F99-95F8-DB4A-9AC2-B26E39C386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76AAF3-6A31-B44C-A632-B41D9ED4AB8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F27103D-AE71-534E-9862-8E0DF1D8B7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C9079C-827E-6544-951F-0E214DFFB43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409B07B-CFFC-2145-BD7B-5F6639544600}"/>
              </a:ext>
            </a:extLst>
          </p:cNvPr>
          <p:cNvSpPr>
            <a:spLocks noGrp="1"/>
          </p:cNvSpPr>
          <p:nvPr>
            <p:ph type="dt" sz="half" idx="10"/>
          </p:nvPr>
        </p:nvSpPr>
        <p:spPr/>
        <p:txBody>
          <a:bodyPr/>
          <a:lstStyle/>
          <a:p>
            <a:fld id="{F800F5D7-C644-CB42-9463-3AC7B7653191}" type="datetimeFigureOut">
              <a:rPr lang="en-US" smtClean="0"/>
              <a:t>6/22/20</a:t>
            </a:fld>
            <a:endParaRPr lang="en-US"/>
          </a:p>
        </p:txBody>
      </p:sp>
      <p:sp>
        <p:nvSpPr>
          <p:cNvPr id="8" name="Footer Placeholder 7">
            <a:extLst>
              <a:ext uri="{FF2B5EF4-FFF2-40B4-BE49-F238E27FC236}">
                <a16:creationId xmlns:a16="http://schemas.microsoft.com/office/drawing/2014/main" id="{848EF179-F6AB-3A42-A7DE-317A5C4DE3B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12EDABA-0F50-004B-8F88-3E2DF8062AD7}"/>
              </a:ext>
            </a:extLst>
          </p:cNvPr>
          <p:cNvSpPr>
            <a:spLocks noGrp="1"/>
          </p:cNvSpPr>
          <p:nvPr>
            <p:ph type="sldNum" sz="quarter" idx="12"/>
          </p:nvPr>
        </p:nvSpPr>
        <p:spPr/>
        <p:txBody>
          <a:bodyPr/>
          <a:lstStyle/>
          <a:p>
            <a:fld id="{796A1244-D4CA-434A-9720-B97A095D796D}" type="slidenum">
              <a:rPr lang="en-US" smtClean="0"/>
              <a:t>‹#›</a:t>
            </a:fld>
            <a:endParaRPr lang="en-US"/>
          </a:p>
        </p:txBody>
      </p:sp>
    </p:spTree>
    <p:extLst>
      <p:ext uri="{BB962C8B-B14F-4D97-AF65-F5344CB8AC3E}">
        <p14:creationId xmlns:p14="http://schemas.microsoft.com/office/powerpoint/2010/main" val="3729740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84458-978E-2040-BC28-22B55E745D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5434EB-9C06-DD43-81B8-1C0D0465B00F}"/>
              </a:ext>
            </a:extLst>
          </p:cNvPr>
          <p:cNvSpPr>
            <a:spLocks noGrp="1"/>
          </p:cNvSpPr>
          <p:nvPr>
            <p:ph type="dt" sz="half" idx="10"/>
          </p:nvPr>
        </p:nvSpPr>
        <p:spPr/>
        <p:txBody>
          <a:bodyPr/>
          <a:lstStyle/>
          <a:p>
            <a:fld id="{F800F5D7-C644-CB42-9463-3AC7B7653191}" type="datetimeFigureOut">
              <a:rPr lang="en-US" smtClean="0"/>
              <a:t>6/22/20</a:t>
            </a:fld>
            <a:endParaRPr lang="en-US"/>
          </a:p>
        </p:txBody>
      </p:sp>
      <p:sp>
        <p:nvSpPr>
          <p:cNvPr id="4" name="Footer Placeholder 3">
            <a:extLst>
              <a:ext uri="{FF2B5EF4-FFF2-40B4-BE49-F238E27FC236}">
                <a16:creationId xmlns:a16="http://schemas.microsoft.com/office/drawing/2014/main" id="{9518E009-BA02-7F4C-AFD5-E6AD6D0BE0B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5DDF5ED-CEB7-A842-A299-1421078009E4}"/>
              </a:ext>
            </a:extLst>
          </p:cNvPr>
          <p:cNvSpPr>
            <a:spLocks noGrp="1"/>
          </p:cNvSpPr>
          <p:nvPr>
            <p:ph type="sldNum" sz="quarter" idx="12"/>
          </p:nvPr>
        </p:nvSpPr>
        <p:spPr/>
        <p:txBody>
          <a:bodyPr/>
          <a:lstStyle/>
          <a:p>
            <a:fld id="{796A1244-D4CA-434A-9720-B97A095D796D}" type="slidenum">
              <a:rPr lang="en-US" smtClean="0"/>
              <a:t>‹#›</a:t>
            </a:fld>
            <a:endParaRPr lang="en-US"/>
          </a:p>
        </p:txBody>
      </p:sp>
    </p:spTree>
    <p:extLst>
      <p:ext uri="{BB962C8B-B14F-4D97-AF65-F5344CB8AC3E}">
        <p14:creationId xmlns:p14="http://schemas.microsoft.com/office/powerpoint/2010/main" val="3221173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376307-98CB-1D4E-9FD8-85D7DE06A1AE}"/>
              </a:ext>
            </a:extLst>
          </p:cNvPr>
          <p:cNvSpPr>
            <a:spLocks noGrp="1"/>
          </p:cNvSpPr>
          <p:nvPr>
            <p:ph type="dt" sz="half" idx="10"/>
          </p:nvPr>
        </p:nvSpPr>
        <p:spPr/>
        <p:txBody>
          <a:bodyPr/>
          <a:lstStyle/>
          <a:p>
            <a:fld id="{F800F5D7-C644-CB42-9463-3AC7B7653191}" type="datetimeFigureOut">
              <a:rPr lang="en-US" smtClean="0"/>
              <a:t>6/22/20</a:t>
            </a:fld>
            <a:endParaRPr lang="en-US"/>
          </a:p>
        </p:txBody>
      </p:sp>
      <p:sp>
        <p:nvSpPr>
          <p:cNvPr id="3" name="Footer Placeholder 2">
            <a:extLst>
              <a:ext uri="{FF2B5EF4-FFF2-40B4-BE49-F238E27FC236}">
                <a16:creationId xmlns:a16="http://schemas.microsoft.com/office/drawing/2014/main" id="{51FC34C6-7CA3-424C-A76C-FD1D6A37004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C9859A-B4FB-8644-9626-FB83431CE21D}"/>
              </a:ext>
            </a:extLst>
          </p:cNvPr>
          <p:cNvSpPr>
            <a:spLocks noGrp="1"/>
          </p:cNvSpPr>
          <p:nvPr>
            <p:ph type="sldNum" sz="quarter" idx="12"/>
          </p:nvPr>
        </p:nvSpPr>
        <p:spPr/>
        <p:txBody>
          <a:bodyPr/>
          <a:lstStyle/>
          <a:p>
            <a:fld id="{796A1244-D4CA-434A-9720-B97A095D796D}" type="slidenum">
              <a:rPr lang="en-US" smtClean="0"/>
              <a:t>‹#›</a:t>
            </a:fld>
            <a:endParaRPr lang="en-US"/>
          </a:p>
        </p:txBody>
      </p:sp>
    </p:spTree>
    <p:extLst>
      <p:ext uri="{BB962C8B-B14F-4D97-AF65-F5344CB8AC3E}">
        <p14:creationId xmlns:p14="http://schemas.microsoft.com/office/powerpoint/2010/main" val="1609890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5B3DA-1A33-5F4C-856D-B7C20A4014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0380D2-563D-5D48-BD63-56259613C4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6354DD6-23F2-D84E-9F9E-2CFA3E54BD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33ECDE-FB61-5A46-B18A-D70186A0772C}"/>
              </a:ext>
            </a:extLst>
          </p:cNvPr>
          <p:cNvSpPr>
            <a:spLocks noGrp="1"/>
          </p:cNvSpPr>
          <p:nvPr>
            <p:ph type="dt" sz="half" idx="10"/>
          </p:nvPr>
        </p:nvSpPr>
        <p:spPr/>
        <p:txBody>
          <a:bodyPr/>
          <a:lstStyle/>
          <a:p>
            <a:fld id="{F800F5D7-C644-CB42-9463-3AC7B7653191}" type="datetimeFigureOut">
              <a:rPr lang="en-US" smtClean="0"/>
              <a:t>6/22/20</a:t>
            </a:fld>
            <a:endParaRPr lang="en-US"/>
          </a:p>
        </p:txBody>
      </p:sp>
      <p:sp>
        <p:nvSpPr>
          <p:cNvPr id="6" name="Footer Placeholder 5">
            <a:extLst>
              <a:ext uri="{FF2B5EF4-FFF2-40B4-BE49-F238E27FC236}">
                <a16:creationId xmlns:a16="http://schemas.microsoft.com/office/drawing/2014/main" id="{7536CFD6-2CBA-A645-A14A-59E53446B3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568AEC-B89A-2F41-9709-A27442E063DA}"/>
              </a:ext>
            </a:extLst>
          </p:cNvPr>
          <p:cNvSpPr>
            <a:spLocks noGrp="1"/>
          </p:cNvSpPr>
          <p:nvPr>
            <p:ph type="sldNum" sz="quarter" idx="12"/>
          </p:nvPr>
        </p:nvSpPr>
        <p:spPr/>
        <p:txBody>
          <a:bodyPr/>
          <a:lstStyle/>
          <a:p>
            <a:fld id="{796A1244-D4CA-434A-9720-B97A095D796D}" type="slidenum">
              <a:rPr lang="en-US" smtClean="0"/>
              <a:t>‹#›</a:t>
            </a:fld>
            <a:endParaRPr lang="en-US"/>
          </a:p>
        </p:txBody>
      </p:sp>
    </p:spTree>
    <p:extLst>
      <p:ext uri="{BB962C8B-B14F-4D97-AF65-F5344CB8AC3E}">
        <p14:creationId xmlns:p14="http://schemas.microsoft.com/office/powerpoint/2010/main" val="501598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97DF2-6681-4E4D-A06E-33541D1D48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605FEC9-F3E9-2048-BC1E-4C30A1DDC7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9B6EE13-5090-3148-AD96-D863D48804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4C16EB-334A-6E46-920B-B043A456BC79}"/>
              </a:ext>
            </a:extLst>
          </p:cNvPr>
          <p:cNvSpPr>
            <a:spLocks noGrp="1"/>
          </p:cNvSpPr>
          <p:nvPr>
            <p:ph type="dt" sz="half" idx="10"/>
          </p:nvPr>
        </p:nvSpPr>
        <p:spPr/>
        <p:txBody>
          <a:bodyPr/>
          <a:lstStyle/>
          <a:p>
            <a:fld id="{F800F5D7-C644-CB42-9463-3AC7B7653191}" type="datetimeFigureOut">
              <a:rPr lang="en-US" smtClean="0"/>
              <a:t>6/22/20</a:t>
            </a:fld>
            <a:endParaRPr lang="en-US"/>
          </a:p>
        </p:txBody>
      </p:sp>
      <p:sp>
        <p:nvSpPr>
          <p:cNvPr id="6" name="Footer Placeholder 5">
            <a:extLst>
              <a:ext uri="{FF2B5EF4-FFF2-40B4-BE49-F238E27FC236}">
                <a16:creationId xmlns:a16="http://schemas.microsoft.com/office/drawing/2014/main" id="{094923D1-8CFB-4F4A-9E9C-A8560B5BA4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B0ACF4-915B-914F-B855-BB4F7DABBC60}"/>
              </a:ext>
            </a:extLst>
          </p:cNvPr>
          <p:cNvSpPr>
            <a:spLocks noGrp="1"/>
          </p:cNvSpPr>
          <p:nvPr>
            <p:ph type="sldNum" sz="quarter" idx="12"/>
          </p:nvPr>
        </p:nvSpPr>
        <p:spPr/>
        <p:txBody>
          <a:bodyPr/>
          <a:lstStyle/>
          <a:p>
            <a:fld id="{796A1244-D4CA-434A-9720-B97A095D796D}" type="slidenum">
              <a:rPr lang="en-US" smtClean="0"/>
              <a:t>‹#›</a:t>
            </a:fld>
            <a:endParaRPr lang="en-US"/>
          </a:p>
        </p:txBody>
      </p:sp>
    </p:spTree>
    <p:extLst>
      <p:ext uri="{BB962C8B-B14F-4D97-AF65-F5344CB8AC3E}">
        <p14:creationId xmlns:p14="http://schemas.microsoft.com/office/powerpoint/2010/main" val="1444678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750110-9576-D742-88A4-34473218A6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83A6AA-019C-CA47-946F-AF3C75FC73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1171E9-9C43-B942-9D2E-DB0162923D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00F5D7-C644-CB42-9463-3AC7B7653191}" type="datetimeFigureOut">
              <a:rPr lang="en-US" smtClean="0"/>
              <a:t>6/22/20</a:t>
            </a:fld>
            <a:endParaRPr lang="en-US"/>
          </a:p>
        </p:txBody>
      </p:sp>
      <p:sp>
        <p:nvSpPr>
          <p:cNvPr id="5" name="Footer Placeholder 4">
            <a:extLst>
              <a:ext uri="{FF2B5EF4-FFF2-40B4-BE49-F238E27FC236}">
                <a16:creationId xmlns:a16="http://schemas.microsoft.com/office/drawing/2014/main" id="{D28FD1B1-8AB6-5648-8633-A5EAB0E020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9332324-B154-FB42-B1E8-CE68B13A1F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6A1244-D4CA-434A-9720-B97A095D796D}" type="slidenum">
              <a:rPr lang="en-US" smtClean="0"/>
              <a:t>‹#›</a:t>
            </a:fld>
            <a:endParaRPr lang="en-US"/>
          </a:p>
        </p:txBody>
      </p:sp>
    </p:spTree>
    <p:extLst>
      <p:ext uri="{BB962C8B-B14F-4D97-AF65-F5344CB8AC3E}">
        <p14:creationId xmlns:p14="http://schemas.microsoft.com/office/powerpoint/2010/main" val="224617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presentation-guru.com/how-to-get-instant-feedback-from-your-audience/" TargetMode="External"/><Relationship Id="rId2" Type="http://schemas.openxmlformats.org/officeDocument/2006/relationships/hyperlink" Target="https://www.uis.edu/ion/resources/instructional-activities-index/" TargetMode="External"/><Relationship Id="rId1" Type="http://schemas.openxmlformats.org/officeDocument/2006/relationships/slideLayout" Target="../slideLayouts/slideLayout7.xml"/><Relationship Id="rId6" Type="http://schemas.openxmlformats.org/officeDocument/2006/relationships/hyperlink" Target="https://nam10.safelinks.protection.outlook.com/?url=https%3A%2F%2Fwww.storycenter.org%2Fworkshop&amp;data=02%7C01%7Cjennifer.terni%40uconn.edu%7C5e49d06352d54c58cc0f08d816dd2fb4%7C17f1a87e2a254eaab9df9d439034b080%7C0%7C0%7C637284486525802628&amp;sdata=r4TmPI2H5h3KLzwsxEciGdaIIixD1GEkYxckg9oSOLw%3D&amp;reserved=0" TargetMode="External"/><Relationship Id="rId5" Type="http://schemas.openxmlformats.org/officeDocument/2006/relationships/hyperlink" Target="https://www.storycenter.org/" TargetMode="External"/><Relationship Id="rId4" Type="http://schemas.openxmlformats.org/officeDocument/2006/relationships/hyperlink" Target="https://uconn-my.sharepoint.com/personal/jennifer_terni_uconn_edu/_layouts/15/onedrive.aspx?csf=1&amp;web=1&amp;e=p2JgY4&amp;cid=7c1633bd-49f0-4a77-b1fa-827258dae178&amp;id=%2fpersonal%2fjennifer_terni_uconn_edu%2fDocuments%2fZoom+of+DL+for+Seminar+and+Regular+Courses+June+22%2c+2020%2f2020-06-22+12.15.11+Jennifer+Terni%27s+Personal+Meeting+Room+4109527714&amp;FolderCTID=0x012000F7BD70692A38A14FAA012B9777FDC72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D3A2FF"/>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9BC434D-4B39-544B-8412-E9469FCD3D8F}"/>
              </a:ext>
            </a:extLst>
          </p:cNvPr>
          <p:cNvSpPr txBox="1"/>
          <p:nvPr/>
        </p:nvSpPr>
        <p:spPr>
          <a:xfrm>
            <a:off x="704335" y="1283008"/>
            <a:ext cx="11195986" cy="4801314"/>
          </a:xfrm>
          <a:prstGeom prst="rect">
            <a:avLst/>
          </a:prstGeom>
          <a:solidFill>
            <a:schemeClr val="bg1"/>
          </a:solidFill>
          <a:ln>
            <a:noFill/>
          </a:ln>
        </p:spPr>
        <p:txBody>
          <a:bodyPr wrap="square" rtlCol="0">
            <a:spAutoFit/>
          </a:bodyPr>
          <a:lstStyle/>
          <a:p>
            <a:endParaRPr lang="en-US" b="1" dirty="0"/>
          </a:p>
          <a:p>
            <a:pPr marL="342900" indent="-342900">
              <a:buAutoNum type="arabicPeriod"/>
            </a:pPr>
            <a:r>
              <a:rPr lang="en-US" b="1" dirty="0"/>
              <a:t>Present ideas for Learning Objectives and Materials,  but invite the students to participate in the development of the syllabus, especially with small classes.  Getting their buy-in is a great way to get to know them, tailor course that meet their needs, create a strong group dynamic, as well as their buy-in for the project of the course.</a:t>
            </a:r>
          </a:p>
          <a:p>
            <a:pPr marL="342900" indent="-342900">
              <a:buAutoNum type="arabicPeriod"/>
            </a:pPr>
            <a:endParaRPr lang="en-US" b="1" dirty="0"/>
          </a:p>
          <a:p>
            <a:pPr marL="342900" indent="-342900">
              <a:buAutoNum type="arabicPeriod"/>
            </a:pPr>
            <a:r>
              <a:rPr lang="en-US" b="1" dirty="0"/>
              <a:t>Katie : Cloud-source syllabus early and invite comment.  Invited them to organize how spent synchronous vs asynchronous time, content priorities too.  Changed meeting times, formats, and what students wanted to do synchronously.</a:t>
            </a:r>
          </a:p>
          <a:p>
            <a:pPr marL="342900" indent="-342900">
              <a:buAutoNum type="arabicPeriod"/>
            </a:pPr>
            <a:endParaRPr lang="en-US" b="1" dirty="0"/>
          </a:p>
          <a:p>
            <a:pPr marL="342900" indent="-342900">
              <a:buAutoNum type="arabicPeriod"/>
            </a:pPr>
            <a:r>
              <a:rPr lang="en-US" b="1" dirty="0"/>
              <a:t>Also check in with students over the semester to see what works and what isn’t catching on</a:t>
            </a:r>
          </a:p>
          <a:p>
            <a:pPr marL="342900" indent="-342900">
              <a:buAutoNum type="arabicPeriod"/>
            </a:pPr>
            <a:endParaRPr lang="en-US" b="1" dirty="0"/>
          </a:p>
          <a:p>
            <a:pPr marL="342900" indent="-342900">
              <a:buAutoNum type="arabicPeriod"/>
            </a:pPr>
            <a:r>
              <a:rPr lang="en-US" b="1" dirty="0"/>
              <a:t>Fiona : for poetry class students suggest songs and poems, music video, and why they chose it.  No homework, each class everyone has to show up, do a deep reading, different exploration of these.</a:t>
            </a:r>
          </a:p>
          <a:p>
            <a:pPr marL="342900" indent="-342900">
              <a:buAutoNum type="arabicPeriod"/>
            </a:pPr>
            <a:endParaRPr lang="en-US" b="1" dirty="0"/>
          </a:p>
          <a:p>
            <a:pPr marL="342900" indent="-342900">
              <a:buAutoNum type="arabicPeriod"/>
            </a:pPr>
            <a:r>
              <a:rPr lang="en-US" b="1" dirty="0"/>
              <a:t>Free-write poetry analysis in class as one assignment, first building block for bigger assignment.  </a:t>
            </a:r>
          </a:p>
          <a:p>
            <a:endParaRPr lang="en-US" dirty="0"/>
          </a:p>
          <a:p>
            <a:pPr marL="285750" indent="-285750">
              <a:buFont typeface="Arial" panose="020B0604020202020204" pitchFamily="34" charset="0"/>
              <a:buChar char="•"/>
            </a:pPr>
            <a:endParaRPr lang="en-US" dirty="0"/>
          </a:p>
        </p:txBody>
      </p:sp>
      <p:sp>
        <p:nvSpPr>
          <p:cNvPr id="2" name="TextBox 1">
            <a:extLst>
              <a:ext uri="{FF2B5EF4-FFF2-40B4-BE49-F238E27FC236}">
                <a16:creationId xmlns:a16="http://schemas.microsoft.com/office/drawing/2014/main" id="{C6F801F7-64EF-484E-9AEB-BD18B112454C}"/>
              </a:ext>
            </a:extLst>
          </p:cNvPr>
          <p:cNvSpPr txBox="1"/>
          <p:nvPr/>
        </p:nvSpPr>
        <p:spPr>
          <a:xfrm>
            <a:off x="2520778" y="358346"/>
            <a:ext cx="184731" cy="369332"/>
          </a:xfrm>
          <a:prstGeom prst="rect">
            <a:avLst/>
          </a:prstGeom>
          <a:noFill/>
        </p:spPr>
        <p:txBody>
          <a:bodyPr wrap="none" rtlCol="0">
            <a:spAutoFit/>
          </a:bodyPr>
          <a:lstStyle/>
          <a:p>
            <a:endParaRPr lang="en-US" dirty="0"/>
          </a:p>
        </p:txBody>
      </p:sp>
      <p:sp>
        <p:nvSpPr>
          <p:cNvPr id="3" name="TextBox 2">
            <a:extLst>
              <a:ext uri="{FF2B5EF4-FFF2-40B4-BE49-F238E27FC236}">
                <a16:creationId xmlns:a16="http://schemas.microsoft.com/office/drawing/2014/main" id="{4A1C266E-A761-8946-A603-5BE5B20BF8F0}"/>
              </a:ext>
            </a:extLst>
          </p:cNvPr>
          <p:cNvSpPr txBox="1"/>
          <p:nvPr/>
        </p:nvSpPr>
        <p:spPr>
          <a:xfrm>
            <a:off x="1556331" y="362811"/>
            <a:ext cx="9755748" cy="461665"/>
          </a:xfrm>
          <a:prstGeom prst="rect">
            <a:avLst/>
          </a:prstGeom>
          <a:noFill/>
        </p:spPr>
        <p:txBody>
          <a:bodyPr wrap="none" rtlCol="0">
            <a:spAutoFit/>
          </a:bodyPr>
          <a:lstStyle/>
          <a:p>
            <a:r>
              <a:rPr lang="en-US" b="1" dirty="0">
                <a:solidFill>
                  <a:srgbClr val="7030A0"/>
                </a:solidFill>
              </a:rPr>
              <a:t>List of </a:t>
            </a:r>
            <a:r>
              <a:rPr lang="en-US" sz="2400" b="1" dirty="0">
                <a:solidFill>
                  <a:srgbClr val="7030A0"/>
                </a:solidFill>
              </a:rPr>
              <a:t>Ideas</a:t>
            </a:r>
            <a:r>
              <a:rPr lang="en-US" b="1" dirty="0">
                <a:solidFill>
                  <a:srgbClr val="7030A0"/>
                </a:solidFill>
              </a:rPr>
              <a:t> for Activities and Approaches to Distance Learning Seminars and Regular-Sized Classes</a:t>
            </a:r>
          </a:p>
        </p:txBody>
      </p:sp>
    </p:spTree>
    <p:extLst>
      <p:ext uri="{BB962C8B-B14F-4D97-AF65-F5344CB8AC3E}">
        <p14:creationId xmlns:p14="http://schemas.microsoft.com/office/powerpoint/2010/main" val="2026853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D3A2FF"/>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9BC434D-4B39-544B-8412-E9469FCD3D8F}"/>
              </a:ext>
            </a:extLst>
          </p:cNvPr>
          <p:cNvSpPr txBox="1"/>
          <p:nvPr/>
        </p:nvSpPr>
        <p:spPr>
          <a:xfrm>
            <a:off x="803189" y="474345"/>
            <a:ext cx="10948086" cy="5909310"/>
          </a:xfrm>
          <a:prstGeom prst="rect">
            <a:avLst/>
          </a:prstGeom>
          <a:solidFill>
            <a:schemeClr val="bg1"/>
          </a:solidFill>
          <a:ln>
            <a:noFill/>
          </a:ln>
        </p:spPr>
        <p:txBody>
          <a:bodyPr wrap="square" rtlCol="0">
            <a:spAutoFit/>
          </a:bodyPr>
          <a:lstStyle/>
          <a:p>
            <a:endParaRPr lang="en-US" b="1" dirty="0"/>
          </a:p>
          <a:p>
            <a:pPr marL="342900" indent="-342900">
              <a:buFont typeface="+mj-lt"/>
              <a:buAutoNum type="arabicPeriod" startAt="6"/>
            </a:pPr>
            <a:r>
              <a:rPr lang="en-US" b="1" dirty="0"/>
              <a:t>Ask students to learn and apply literary terms to new materials.  Small-group projects that can be brainstormed and presented to different groups in break-out sessions.</a:t>
            </a:r>
          </a:p>
          <a:p>
            <a:pPr marL="342900" indent="-342900">
              <a:buFont typeface="+mj-lt"/>
              <a:buAutoNum type="arabicPeriod" startAt="6"/>
            </a:pPr>
            <a:endParaRPr lang="en-US" b="1" dirty="0"/>
          </a:p>
          <a:p>
            <a:pPr marL="342900" indent="-342900">
              <a:buFontTx/>
              <a:buAutoNum type="arabicPeriod" startAt="6"/>
            </a:pPr>
            <a:r>
              <a:rPr lang="en-US" b="1" dirty="0" err="1"/>
              <a:t>Maha</a:t>
            </a:r>
            <a:r>
              <a:rPr lang="en-US" b="1" dirty="0"/>
              <a:t>: Asks students to paraphrase poems in own words</a:t>
            </a:r>
          </a:p>
          <a:p>
            <a:endParaRPr lang="en-US" b="1" dirty="0"/>
          </a:p>
          <a:p>
            <a:pPr marL="342900" indent="-342900">
              <a:buFontTx/>
              <a:buAutoNum type="arabicPeriod" startAt="6"/>
            </a:pPr>
            <a:r>
              <a:rPr lang="en-US" b="1" dirty="0"/>
              <a:t>Fiona: Verbs for how to work with ideas: expand, contrast, resume, </a:t>
            </a:r>
            <a:r>
              <a:rPr lang="en-US" b="1" dirty="0" err="1"/>
              <a:t>etc</a:t>
            </a:r>
            <a:r>
              <a:rPr lang="en-US" b="1" dirty="0"/>
              <a:t>…</a:t>
            </a:r>
          </a:p>
          <a:p>
            <a:pPr marL="342900" indent="-342900">
              <a:buFontTx/>
              <a:buAutoNum type="arabicPeriod" startAt="6"/>
            </a:pPr>
            <a:endParaRPr lang="en-US" b="1" dirty="0"/>
          </a:p>
          <a:p>
            <a:pPr marL="342900" indent="-342900">
              <a:buFontTx/>
              <a:buAutoNum type="arabicPeriod" startAt="6"/>
            </a:pPr>
            <a:r>
              <a:rPr lang="en-US" b="1" dirty="0"/>
              <a:t>Fiona: Listen to a poet interview, read a critique, </a:t>
            </a:r>
            <a:r>
              <a:rPr lang="en-US" b="1" dirty="0" err="1"/>
              <a:t>etc</a:t>
            </a:r>
            <a:r>
              <a:rPr lang="en-US" b="1" dirty="0"/>
              <a:t>… and then comment via podcast, video or paraphrase.</a:t>
            </a:r>
          </a:p>
          <a:p>
            <a:pPr marL="342900" indent="-342900">
              <a:buFontTx/>
              <a:buAutoNum type="arabicPeriod" startAt="6"/>
            </a:pPr>
            <a:endParaRPr lang="en-US" b="1" dirty="0"/>
          </a:p>
          <a:p>
            <a:pPr marL="342900" indent="-342900">
              <a:buFontTx/>
              <a:buAutoNum type="arabicPeriod" startAt="6"/>
            </a:pPr>
            <a:r>
              <a:rPr lang="en-US" b="1" dirty="0"/>
              <a:t>Synchronous versus some project work?  What balance.  Asynchronous lectures to begin new longer texts to be listened to before class discussions.</a:t>
            </a:r>
          </a:p>
          <a:p>
            <a:pPr marL="342900" indent="-342900">
              <a:buFontTx/>
              <a:buAutoNum type="arabicPeriod" startAt="6"/>
            </a:pPr>
            <a:endParaRPr lang="en-US" b="1" dirty="0"/>
          </a:p>
          <a:p>
            <a:pPr marL="342900" indent="-342900">
              <a:buFontTx/>
              <a:buAutoNum type="arabicPeriod" startAt="6"/>
            </a:pPr>
            <a:r>
              <a:rPr lang="en-US" b="1" dirty="0"/>
              <a:t>Ask students to re-write story or poem using a different genre. Concept map big problems like what is a genres, what are characteristics of different genres, complicating this over semester.  </a:t>
            </a:r>
          </a:p>
          <a:p>
            <a:pPr marL="342900" indent="-342900">
              <a:buFontTx/>
              <a:buAutoNum type="arabicPeriod" startAt="6"/>
            </a:pPr>
            <a:endParaRPr lang="en-US" b="1" dirty="0"/>
          </a:p>
          <a:p>
            <a:pPr marL="342900" indent="-342900">
              <a:buFontTx/>
              <a:buAutoNum type="arabicPeriod" startAt="6"/>
            </a:pPr>
            <a:r>
              <a:rPr lang="en-US" b="1" dirty="0"/>
              <a:t>Elizabeth: Distance learning - hybrid structures of asynchronous and synchronous.  Conversation class: asynchronous 2-min audio blog reporting/reacting to content (art, current events, video etch).  Then they would have to do written responses to each other’s audio blogs.  She did 1 synchronous class, 2 non-</a:t>
            </a:r>
            <a:r>
              <a:rPr lang="en-US" b="1" dirty="0" err="1"/>
              <a:t>sychnous</a:t>
            </a:r>
            <a:r>
              <a:rPr lang="en-US" b="1" dirty="0"/>
              <a:t> classes in which they either did these audio-blogs or worked on a large on-going project.</a:t>
            </a:r>
          </a:p>
          <a:p>
            <a:endParaRPr lang="en-US" b="1" dirty="0"/>
          </a:p>
        </p:txBody>
      </p:sp>
    </p:spTree>
    <p:extLst>
      <p:ext uri="{BB962C8B-B14F-4D97-AF65-F5344CB8AC3E}">
        <p14:creationId xmlns:p14="http://schemas.microsoft.com/office/powerpoint/2010/main" val="4292776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DFFFF">
            <a:alpha val="83137"/>
          </a:srgb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D11D1F7-CF9E-D94C-BF32-7D3FCBED0AC1}"/>
              </a:ext>
            </a:extLst>
          </p:cNvPr>
          <p:cNvSpPr txBox="1"/>
          <p:nvPr/>
        </p:nvSpPr>
        <p:spPr>
          <a:xfrm>
            <a:off x="741405" y="391462"/>
            <a:ext cx="11339895" cy="5909310"/>
          </a:xfrm>
          <a:prstGeom prst="rect">
            <a:avLst/>
          </a:prstGeom>
          <a:noFill/>
        </p:spPr>
        <p:txBody>
          <a:bodyPr wrap="square" rtlCol="0">
            <a:spAutoFit/>
          </a:bodyPr>
          <a:lstStyle/>
          <a:p>
            <a:pPr marL="342900" indent="-342900">
              <a:buFont typeface="+mj-lt"/>
              <a:buAutoNum type="arabicPeriod" startAt="11"/>
            </a:pPr>
            <a:r>
              <a:rPr lang="en-US" dirty="0">
                <a:solidFill>
                  <a:srgbClr val="7030A0"/>
                </a:solidFill>
              </a:rPr>
              <a:t>Elizabeth: Blog function tends to be more dynamic than Discussion on Husky CT.  Can post Audio-Visual </a:t>
            </a:r>
          </a:p>
          <a:p>
            <a:r>
              <a:rPr lang="en-US" dirty="0">
                <a:solidFill>
                  <a:srgbClr val="7030A0"/>
                </a:solidFill>
              </a:rPr>
              <a:t>materials more easily.</a:t>
            </a:r>
          </a:p>
          <a:p>
            <a:endParaRPr lang="en-US" dirty="0">
              <a:solidFill>
                <a:srgbClr val="7030A0"/>
              </a:solidFill>
            </a:endParaRPr>
          </a:p>
          <a:p>
            <a:r>
              <a:rPr lang="en-US" dirty="0">
                <a:solidFill>
                  <a:srgbClr val="7030A0"/>
                </a:solidFill>
              </a:rPr>
              <a:t>12. Katie: Discussion can work well, but students need to be carefully funneled to different threads, </a:t>
            </a:r>
          </a:p>
          <a:p>
            <a:r>
              <a:rPr lang="en-US" dirty="0">
                <a:solidFill>
                  <a:srgbClr val="7030A0"/>
                </a:solidFill>
              </a:rPr>
              <a:t>good placeholders: an entrance and exits clear.  Good for task-specific participation.</a:t>
            </a:r>
          </a:p>
          <a:p>
            <a:endParaRPr lang="en-US" dirty="0">
              <a:solidFill>
                <a:srgbClr val="7030A0"/>
              </a:solidFill>
            </a:endParaRPr>
          </a:p>
          <a:p>
            <a:r>
              <a:rPr lang="en-US" dirty="0">
                <a:solidFill>
                  <a:srgbClr val="7030A0"/>
                </a:solidFill>
              </a:rPr>
              <a:t>13. Fiona: Run some synchronous sessions much shorter 10 min. Then break-out room worktime.</a:t>
            </a:r>
          </a:p>
          <a:p>
            <a:endParaRPr lang="en-US" dirty="0">
              <a:solidFill>
                <a:srgbClr val="7030A0"/>
              </a:solidFill>
            </a:endParaRPr>
          </a:p>
          <a:p>
            <a:r>
              <a:rPr lang="en-US" dirty="0">
                <a:solidFill>
                  <a:srgbClr val="7030A0"/>
                </a:solidFill>
              </a:rPr>
              <a:t>14. Jennifer:  Just set up breakout-out space in which students can be together to do whatever work they </a:t>
            </a:r>
          </a:p>
          <a:p>
            <a:r>
              <a:rPr lang="en-US" dirty="0">
                <a:solidFill>
                  <a:srgbClr val="7030A0"/>
                </a:solidFill>
              </a:rPr>
              <a:t>want to do individually (reading, writing). Community really helps process. </a:t>
            </a:r>
          </a:p>
          <a:p>
            <a:endParaRPr lang="en-US" dirty="0">
              <a:solidFill>
                <a:srgbClr val="7030A0"/>
              </a:solidFill>
            </a:endParaRPr>
          </a:p>
          <a:p>
            <a:r>
              <a:rPr lang="en-US" dirty="0">
                <a:solidFill>
                  <a:srgbClr val="7030A0"/>
                </a:solidFill>
              </a:rPr>
              <a:t>15. Katie:  Literary Terms: MEMES against Humanity.  Use them in deliberate way in reference to material</a:t>
            </a:r>
          </a:p>
          <a:p>
            <a:endParaRPr lang="en-US" dirty="0">
              <a:solidFill>
                <a:srgbClr val="7030A0"/>
              </a:solidFill>
            </a:endParaRPr>
          </a:p>
          <a:p>
            <a:r>
              <a:rPr lang="en-US" dirty="0">
                <a:solidFill>
                  <a:srgbClr val="7030A0"/>
                </a:solidFill>
              </a:rPr>
              <a:t>16. Fiona:  MEMES to analyze quotations.  AMERICAN CHOPPER MEME –Argument/Counter-Argument</a:t>
            </a:r>
          </a:p>
          <a:p>
            <a:endParaRPr lang="en-US" dirty="0">
              <a:solidFill>
                <a:srgbClr val="7030A0"/>
              </a:solidFill>
            </a:endParaRPr>
          </a:p>
          <a:p>
            <a:r>
              <a:rPr lang="en-US" dirty="0">
                <a:solidFill>
                  <a:srgbClr val="7030A0"/>
                </a:solidFill>
              </a:rPr>
              <a:t>17. Jennifer: </a:t>
            </a:r>
            <a:r>
              <a:rPr lang="en-US" dirty="0" err="1">
                <a:solidFill>
                  <a:srgbClr val="7030A0"/>
                </a:solidFill>
              </a:rPr>
              <a:t>PollEverywhere</a:t>
            </a:r>
            <a:r>
              <a:rPr lang="en-US" dirty="0">
                <a:solidFill>
                  <a:srgbClr val="7030A0"/>
                </a:solidFill>
              </a:rPr>
              <a:t>.  Simultaneous polling/commenting platform.  Amazing, anonymous real-time </a:t>
            </a:r>
          </a:p>
          <a:p>
            <a:r>
              <a:rPr lang="en-US" dirty="0">
                <a:solidFill>
                  <a:srgbClr val="7030A0"/>
                </a:solidFill>
              </a:rPr>
              <a:t>Feedback using text messaging.  Student-controlled.  Free for groups under 40. (References provided at end)</a:t>
            </a:r>
          </a:p>
          <a:p>
            <a:endParaRPr lang="en-US" dirty="0">
              <a:solidFill>
                <a:srgbClr val="7030A0"/>
              </a:solidFill>
            </a:endParaRPr>
          </a:p>
          <a:p>
            <a:r>
              <a:rPr lang="en-US" dirty="0">
                <a:solidFill>
                  <a:srgbClr val="7030A0"/>
                </a:solidFill>
              </a:rPr>
              <a:t>18.  Katie:  polling, challenges, spotlighting member/team wins.  Then students make  training </a:t>
            </a:r>
            <a:r>
              <a:rPr lang="en-US" dirty="0" err="1">
                <a:solidFill>
                  <a:srgbClr val="7030A0"/>
                </a:solidFill>
              </a:rPr>
              <a:t>Tik</a:t>
            </a:r>
            <a:r>
              <a:rPr lang="en-US" dirty="0">
                <a:solidFill>
                  <a:srgbClr val="7030A0"/>
                </a:solidFill>
              </a:rPr>
              <a:t> Tok </a:t>
            </a:r>
            <a:r>
              <a:rPr lang="en-US" dirty="0" err="1">
                <a:solidFill>
                  <a:srgbClr val="7030A0"/>
                </a:solidFill>
              </a:rPr>
              <a:t>etc</a:t>
            </a:r>
            <a:r>
              <a:rPr lang="en-US" dirty="0">
                <a:solidFill>
                  <a:srgbClr val="7030A0"/>
                </a:solidFill>
              </a:rPr>
              <a:t> based on feedback to explain to the group.</a:t>
            </a:r>
            <a:endParaRPr lang="en-US" dirty="0">
              <a:solidFill>
                <a:srgbClr val="682C98"/>
              </a:solidFill>
            </a:endParaRPr>
          </a:p>
          <a:p>
            <a:r>
              <a:rPr lang="en-US" dirty="0">
                <a:solidFill>
                  <a:srgbClr val="7030A0"/>
                </a:solidFill>
              </a:rPr>
              <a:t> </a:t>
            </a:r>
          </a:p>
        </p:txBody>
      </p:sp>
    </p:spTree>
    <p:extLst>
      <p:ext uri="{BB962C8B-B14F-4D97-AF65-F5344CB8AC3E}">
        <p14:creationId xmlns:p14="http://schemas.microsoft.com/office/powerpoint/2010/main" val="597625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DFFFF">
            <a:alpha val="83137"/>
          </a:srgb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D11D1F7-CF9E-D94C-BF32-7D3FCBED0AC1}"/>
              </a:ext>
            </a:extLst>
          </p:cNvPr>
          <p:cNvSpPr txBox="1"/>
          <p:nvPr/>
        </p:nvSpPr>
        <p:spPr>
          <a:xfrm>
            <a:off x="1958252" y="1997839"/>
            <a:ext cx="237566" cy="369332"/>
          </a:xfrm>
          <a:prstGeom prst="rect">
            <a:avLst/>
          </a:prstGeom>
          <a:noFill/>
        </p:spPr>
        <p:txBody>
          <a:bodyPr wrap="none" rtlCol="0">
            <a:spAutoFit/>
          </a:bodyPr>
          <a:lstStyle/>
          <a:p>
            <a:r>
              <a:rPr lang="en-US" dirty="0">
                <a:solidFill>
                  <a:srgbClr val="7030A0"/>
                </a:solidFill>
              </a:rPr>
              <a:t> </a:t>
            </a:r>
          </a:p>
        </p:txBody>
      </p:sp>
      <p:sp>
        <p:nvSpPr>
          <p:cNvPr id="3" name="Rectangle 2">
            <a:extLst>
              <a:ext uri="{FF2B5EF4-FFF2-40B4-BE49-F238E27FC236}">
                <a16:creationId xmlns:a16="http://schemas.microsoft.com/office/drawing/2014/main" id="{FCA2E152-CA41-3D46-8FE2-DE0EEB2227C3}"/>
              </a:ext>
            </a:extLst>
          </p:cNvPr>
          <p:cNvSpPr/>
          <p:nvPr/>
        </p:nvSpPr>
        <p:spPr>
          <a:xfrm>
            <a:off x="716692" y="292607"/>
            <a:ext cx="11022225" cy="6463308"/>
          </a:xfrm>
          <a:prstGeom prst="rect">
            <a:avLst/>
          </a:prstGeom>
        </p:spPr>
        <p:txBody>
          <a:bodyPr wrap="square">
            <a:spAutoFit/>
          </a:bodyPr>
          <a:lstStyle/>
          <a:p>
            <a:r>
              <a:rPr lang="en-US" dirty="0">
                <a:solidFill>
                  <a:srgbClr val="7030A0"/>
                </a:solidFill>
              </a:rPr>
              <a:t>19. Katie:  Importance to provide structure by asking students to make weekly learning contracts.  Opportunity to check in with students.</a:t>
            </a:r>
          </a:p>
          <a:p>
            <a:endParaRPr lang="en-US" dirty="0">
              <a:solidFill>
                <a:srgbClr val="7030A0"/>
              </a:solidFill>
            </a:endParaRPr>
          </a:p>
          <a:p>
            <a:r>
              <a:rPr lang="en-US" dirty="0">
                <a:solidFill>
                  <a:srgbClr val="7030A0"/>
                </a:solidFill>
              </a:rPr>
              <a:t>20. Elizabeth: final portfolio, project, no more final exams.  Begins project at beginning of semester.  Also 15 minutes chunks during the semester to do one-on-one conversations with students about where they are on their projects.  Really good connection.  Did this during class time in asynchronous sessions.</a:t>
            </a:r>
          </a:p>
          <a:p>
            <a:endParaRPr lang="en-US" dirty="0">
              <a:solidFill>
                <a:srgbClr val="7030A0"/>
              </a:solidFill>
            </a:endParaRPr>
          </a:p>
          <a:p>
            <a:r>
              <a:rPr lang="en-US" dirty="0">
                <a:solidFill>
                  <a:srgbClr val="7030A0"/>
                </a:solidFill>
              </a:rPr>
              <a:t>21. Jennifer: multi-media end of semester electronic portfolios</a:t>
            </a:r>
          </a:p>
          <a:p>
            <a:endParaRPr lang="en-US" dirty="0">
              <a:solidFill>
                <a:srgbClr val="7030A0"/>
              </a:solidFill>
            </a:endParaRPr>
          </a:p>
          <a:p>
            <a:r>
              <a:rPr lang="en-US" dirty="0">
                <a:solidFill>
                  <a:srgbClr val="7030A0"/>
                </a:solidFill>
              </a:rPr>
              <a:t>22. Elizabeth, doing lots of audio early, it helps get students get used to commenting, producing.</a:t>
            </a:r>
          </a:p>
          <a:p>
            <a:r>
              <a:rPr lang="en-US" dirty="0">
                <a:solidFill>
                  <a:srgbClr val="7030A0"/>
                </a:solidFill>
              </a:rPr>
              <a:t>Digital storytelling as final project.  Introduced by </a:t>
            </a:r>
            <a:r>
              <a:rPr lang="en-US" dirty="0" err="1">
                <a:solidFill>
                  <a:srgbClr val="7030A0"/>
                </a:solidFill>
              </a:rPr>
              <a:t>Anke</a:t>
            </a:r>
            <a:r>
              <a:rPr lang="en-US" dirty="0">
                <a:solidFill>
                  <a:srgbClr val="7030A0"/>
                </a:solidFill>
              </a:rPr>
              <a:t> Finger.  Each week, students’ learned to tell a story by recording, commenting.  More in e-mail/resource page.</a:t>
            </a:r>
          </a:p>
          <a:p>
            <a:endParaRPr lang="en-US" dirty="0">
              <a:solidFill>
                <a:srgbClr val="7030A0"/>
              </a:solidFill>
            </a:endParaRPr>
          </a:p>
          <a:p>
            <a:r>
              <a:rPr lang="en-US" dirty="0">
                <a:solidFill>
                  <a:srgbClr val="7030A0"/>
                </a:solidFill>
              </a:rPr>
              <a:t>23. Katie: Google has a portfolio function/Linked In to make it useful to them.</a:t>
            </a:r>
          </a:p>
          <a:p>
            <a:endParaRPr lang="en-US" dirty="0">
              <a:solidFill>
                <a:srgbClr val="7030A0"/>
              </a:solidFill>
            </a:endParaRPr>
          </a:p>
          <a:p>
            <a:r>
              <a:rPr lang="en-US" dirty="0">
                <a:solidFill>
                  <a:srgbClr val="7030A0"/>
                </a:solidFill>
              </a:rPr>
              <a:t>24. Content delivery: Books or purely online content?  Elizabeth – uses one short books.  Katie — kindles? Special tools in Kindle that can give us tools for group-sourcing text-fragments, flashcards, create textual scavenger-hunts.  You can ask them to find things.  Podcast readings are also popular.</a:t>
            </a:r>
          </a:p>
          <a:p>
            <a:endParaRPr lang="en-US" dirty="0">
              <a:solidFill>
                <a:srgbClr val="7030A0"/>
              </a:solidFill>
            </a:endParaRPr>
          </a:p>
          <a:p>
            <a:r>
              <a:rPr lang="en-US" dirty="0">
                <a:solidFill>
                  <a:srgbClr val="7030A0"/>
                </a:solidFill>
              </a:rPr>
              <a:t>25. Clear instructions and expectations: some routines, meet at same time each week.  Expectations that face-to-face meeting will be happening, frequent e-mails and feedback.   </a:t>
            </a:r>
          </a:p>
          <a:p>
            <a:endParaRPr lang="en-US" dirty="0">
              <a:solidFill>
                <a:srgbClr val="7030A0"/>
              </a:solidFill>
            </a:endParaRPr>
          </a:p>
          <a:p>
            <a:pPr marL="285750" indent="-285750">
              <a:buFont typeface="Arial" panose="020B0604020202020204" pitchFamily="34" charset="0"/>
              <a:buChar char="•"/>
            </a:pPr>
            <a:endParaRPr lang="en-US" dirty="0">
              <a:solidFill>
                <a:srgbClr val="7030A0"/>
              </a:solidFill>
            </a:endParaRPr>
          </a:p>
        </p:txBody>
      </p:sp>
    </p:spTree>
    <p:extLst>
      <p:ext uri="{BB962C8B-B14F-4D97-AF65-F5344CB8AC3E}">
        <p14:creationId xmlns:p14="http://schemas.microsoft.com/office/powerpoint/2010/main" val="1737038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20B057-67ED-C94E-B031-E6394D39055E}"/>
              </a:ext>
            </a:extLst>
          </p:cNvPr>
          <p:cNvSpPr txBox="1"/>
          <p:nvPr/>
        </p:nvSpPr>
        <p:spPr>
          <a:xfrm>
            <a:off x="467497" y="291568"/>
            <a:ext cx="11432060" cy="6186309"/>
          </a:xfrm>
          <a:prstGeom prst="rect">
            <a:avLst/>
          </a:prstGeom>
          <a:noFill/>
        </p:spPr>
        <p:txBody>
          <a:bodyPr wrap="square" rtlCol="0">
            <a:spAutoFit/>
          </a:bodyPr>
          <a:lstStyle/>
          <a:p>
            <a:pPr marL="342900" indent="-342900">
              <a:buFont typeface="+mj-lt"/>
              <a:buAutoNum type="arabicPeriod" startAt="26"/>
            </a:pPr>
            <a:r>
              <a:rPr lang="en-US" dirty="0"/>
              <a:t>Less is more.  They cannot process content in the same way, but can engage with content more intensively, deliberately, and creatively.</a:t>
            </a:r>
          </a:p>
          <a:p>
            <a:pPr marL="342900" indent="-342900">
              <a:buFont typeface="+mj-lt"/>
              <a:buAutoNum type="arabicPeriod" startAt="26"/>
            </a:pPr>
            <a:endParaRPr lang="en-US" dirty="0"/>
          </a:p>
          <a:p>
            <a:pPr marL="342900" indent="-342900">
              <a:buFont typeface="+mj-lt"/>
              <a:buAutoNum type="arabicPeriod" startAt="26"/>
            </a:pPr>
            <a:r>
              <a:rPr lang="en-US" dirty="0"/>
              <a:t>Fiona:  Group-video project.  Very goofy ideas. Worked together all term.  End-of semester celebration where watched them together.   All done in target language.  Incorporate opportunities for play.  Create opportunities for them for stuff that is “boring” that we tend to just feed them as content.  For instance, to create a plotline description as a group project for intricate texts.  Then they can make videos or podcasts explaining these elements. </a:t>
            </a:r>
          </a:p>
          <a:p>
            <a:endParaRPr lang="en-US" dirty="0"/>
          </a:p>
          <a:p>
            <a:pPr marL="342900" indent="-342900">
              <a:buFont typeface="+mj-lt"/>
              <a:buAutoNum type="arabicPeriod" startAt="26"/>
            </a:pPr>
            <a:r>
              <a:rPr lang="en-US" dirty="0"/>
              <a:t>Jennifer:  Invent a language to learn grammar.  In twenty-minute sessions over 14 weeks, in a group project, students invent a language from ground up (structure, phonemes, grammar rules) to speed-date, or to cook, or as a tour guide.  Helps them internalize grammar.  Borrowed from Stanley Fish.</a:t>
            </a:r>
          </a:p>
          <a:p>
            <a:endParaRPr lang="en-US" dirty="0"/>
          </a:p>
          <a:p>
            <a:r>
              <a:rPr lang="en-US" dirty="0"/>
              <a:t>27. Fiona: Group project: presentation and /or act out a “case” in Old English</a:t>
            </a:r>
          </a:p>
          <a:p>
            <a:endParaRPr lang="en-US" dirty="0"/>
          </a:p>
          <a:p>
            <a:r>
              <a:rPr lang="en-US" dirty="0"/>
              <a:t>28. Elizabeth:  From Sarah Wood for film class.  Final project choice of straight academic analysis or write your own film script and if you choose, make a film. Huge success.</a:t>
            </a:r>
          </a:p>
          <a:p>
            <a:endParaRPr lang="en-US" dirty="0"/>
          </a:p>
          <a:p>
            <a:r>
              <a:rPr lang="en-US" dirty="0"/>
              <a:t>29. Elizabeth:  Write a text ”in the style of” and then a reflection about what this meant, and what challenges were.</a:t>
            </a:r>
          </a:p>
          <a:p>
            <a:endParaRPr lang="en-US" dirty="0">
              <a:solidFill>
                <a:srgbClr val="7030A0"/>
              </a:solidFill>
            </a:endParaRPr>
          </a:p>
          <a:p>
            <a:endParaRPr lang="en-US" dirty="0">
              <a:solidFill>
                <a:srgbClr val="7030A0"/>
              </a:solidFill>
            </a:endParaRPr>
          </a:p>
          <a:p>
            <a:endParaRPr lang="en-US" dirty="0"/>
          </a:p>
          <a:p>
            <a:endParaRPr lang="en-US" dirty="0"/>
          </a:p>
        </p:txBody>
      </p:sp>
    </p:spTree>
    <p:extLst>
      <p:ext uri="{BB962C8B-B14F-4D97-AF65-F5344CB8AC3E}">
        <p14:creationId xmlns:p14="http://schemas.microsoft.com/office/powerpoint/2010/main" val="3857368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20B057-67ED-C94E-B031-E6394D39055E}"/>
              </a:ext>
            </a:extLst>
          </p:cNvPr>
          <p:cNvSpPr txBox="1"/>
          <p:nvPr/>
        </p:nvSpPr>
        <p:spPr>
          <a:xfrm>
            <a:off x="418070" y="205071"/>
            <a:ext cx="11432060" cy="5909310"/>
          </a:xfrm>
          <a:prstGeom prst="rect">
            <a:avLst/>
          </a:prstGeom>
          <a:noFill/>
        </p:spPr>
        <p:txBody>
          <a:bodyPr wrap="square" rtlCol="0">
            <a:spAutoFit/>
          </a:bodyPr>
          <a:lstStyle/>
          <a:p>
            <a:endParaRPr lang="en-US" dirty="0">
              <a:solidFill>
                <a:srgbClr val="7030A0"/>
              </a:solidFill>
            </a:endParaRPr>
          </a:p>
          <a:p>
            <a:r>
              <a:rPr lang="en-US" dirty="0">
                <a:solidFill>
                  <a:srgbClr val="7030A0"/>
                </a:solidFill>
              </a:rPr>
              <a:t>30. </a:t>
            </a:r>
            <a:r>
              <a:rPr lang="en-US" dirty="0" err="1"/>
              <a:t>Maha</a:t>
            </a:r>
            <a:r>
              <a:rPr lang="en-US" dirty="0"/>
              <a:t>:  also uses these ideas.  Asks students to write scripts in different dialects.  Also showing video-clips and then asks students what they thought.  And then students react.  Then from reactions, she asks them to react — what would you do in similar situation </a:t>
            </a:r>
          </a:p>
          <a:p>
            <a:endParaRPr lang="en-US" dirty="0"/>
          </a:p>
          <a:p>
            <a:r>
              <a:rPr lang="en-US" dirty="0"/>
              <a:t>31. Jennifer: Get students to be on time, by offering an ice-breaker like factoid, music, or comic short and first person responses for credit.</a:t>
            </a:r>
          </a:p>
          <a:p>
            <a:endParaRPr lang="en-US" dirty="0"/>
          </a:p>
          <a:p>
            <a:r>
              <a:rPr lang="en-US" dirty="0"/>
              <a:t>32. Elizabeth:  Make sure you really spell out expectations, why learning is happening, what choices you are making, that people come and show themselves, and regular meetings.  Help get students involved.  In this context, distance learning can be better than in-person masked and far apart.  There are new opportunities.  We’re doing this with an intent. </a:t>
            </a:r>
          </a:p>
          <a:p>
            <a:endParaRPr lang="en-US" dirty="0"/>
          </a:p>
          <a:p>
            <a:r>
              <a:rPr lang="en-US" dirty="0"/>
              <a:t>33. Fiona: explain to students why you decided to use a given platform, ask students what platforms they are using.  Gives new opportunities to connect.  </a:t>
            </a:r>
          </a:p>
          <a:p>
            <a:endParaRPr lang="en-US" dirty="0"/>
          </a:p>
          <a:p>
            <a:r>
              <a:rPr lang="en-US" dirty="0"/>
              <a:t>Discussion of relative merits of Zoom, Collaborate, and </a:t>
            </a:r>
            <a:r>
              <a:rPr lang="en-US" dirty="0" err="1"/>
              <a:t>Webex</a:t>
            </a:r>
            <a:r>
              <a:rPr lang="en-US" dirty="0"/>
              <a:t>.</a:t>
            </a:r>
          </a:p>
          <a:p>
            <a:endParaRPr lang="en-US" dirty="0"/>
          </a:p>
          <a:p>
            <a:r>
              <a:rPr lang="en-US" dirty="0"/>
              <a:t>34. </a:t>
            </a:r>
            <a:r>
              <a:rPr lang="en-US" dirty="0" err="1"/>
              <a:t>Maha</a:t>
            </a:r>
            <a:r>
              <a:rPr lang="en-US" dirty="0"/>
              <a:t>: You can expect student to show up face-to-face and create rules for this along with some flexibility, though let them know you’ll be dropping in for breakout groups and calling on them randomly if and when they need to have their cameras off for reasons that you’ve already agreed to. </a:t>
            </a:r>
          </a:p>
          <a:p>
            <a:endParaRPr lang="en-US" dirty="0"/>
          </a:p>
        </p:txBody>
      </p:sp>
    </p:spTree>
    <p:extLst>
      <p:ext uri="{BB962C8B-B14F-4D97-AF65-F5344CB8AC3E}">
        <p14:creationId xmlns:p14="http://schemas.microsoft.com/office/powerpoint/2010/main" val="1575464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20B057-67ED-C94E-B031-E6394D39055E}"/>
              </a:ext>
            </a:extLst>
          </p:cNvPr>
          <p:cNvSpPr txBox="1"/>
          <p:nvPr/>
        </p:nvSpPr>
        <p:spPr>
          <a:xfrm>
            <a:off x="3565248" y="249080"/>
            <a:ext cx="6950351" cy="6186309"/>
          </a:xfrm>
          <a:prstGeom prst="rect">
            <a:avLst/>
          </a:prstGeom>
          <a:noFill/>
        </p:spPr>
        <p:txBody>
          <a:bodyPr wrap="square" rtlCol="0">
            <a:spAutoFit/>
          </a:bodyPr>
          <a:lstStyle/>
          <a:p>
            <a:endParaRPr lang="en-US" dirty="0"/>
          </a:p>
          <a:p>
            <a:r>
              <a:rPr lang="en-US" dirty="0">
                <a:solidFill>
                  <a:srgbClr val="7030A0"/>
                </a:solidFill>
              </a:rPr>
              <a:t>Less is more (all agree about this)</a:t>
            </a:r>
          </a:p>
          <a:p>
            <a:endParaRPr lang="en-US" dirty="0">
              <a:solidFill>
                <a:srgbClr val="7030A0"/>
              </a:solidFill>
            </a:endParaRPr>
          </a:p>
          <a:p>
            <a:r>
              <a:rPr lang="en-US" dirty="0">
                <a:solidFill>
                  <a:srgbClr val="7030A0"/>
                </a:solidFill>
              </a:rPr>
              <a:t>Change things up</a:t>
            </a:r>
          </a:p>
          <a:p>
            <a:endParaRPr lang="en-US" dirty="0">
              <a:solidFill>
                <a:srgbClr val="7030A0"/>
              </a:solidFill>
            </a:endParaRPr>
          </a:p>
          <a:p>
            <a:r>
              <a:rPr lang="en-US" dirty="0">
                <a:solidFill>
                  <a:srgbClr val="7030A0"/>
                </a:solidFill>
              </a:rPr>
              <a:t>Clear rules and some predictability with meeting times, </a:t>
            </a:r>
            <a:r>
              <a:rPr lang="en-US" dirty="0" err="1">
                <a:solidFill>
                  <a:srgbClr val="7030A0"/>
                </a:solidFill>
              </a:rPr>
              <a:t>assignements</a:t>
            </a:r>
            <a:endParaRPr lang="en-US" dirty="0">
              <a:solidFill>
                <a:srgbClr val="7030A0"/>
              </a:solidFill>
            </a:endParaRPr>
          </a:p>
          <a:p>
            <a:endParaRPr lang="en-US" dirty="0">
              <a:solidFill>
                <a:srgbClr val="7030A0"/>
              </a:solidFill>
            </a:endParaRPr>
          </a:p>
          <a:p>
            <a:r>
              <a:rPr lang="en-US" dirty="0">
                <a:solidFill>
                  <a:srgbClr val="7030A0"/>
                </a:solidFill>
              </a:rPr>
              <a:t>Importance of re-thinking teaching goals, activities, and learning outcomes for new contexts.  Get students involved in planning.</a:t>
            </a:r>
          </a:p>
          <a:p>
            <a:endParaRPr lang="en-US" dirty="0"/>
          </a:p>
          <a:p>
            <a:r>
              <a:rPr lang="en-US" dirty="0">
                <a:solidFill>
                  <a:srgbClr val="7030A0"/>
                </a:solidFill>
              </a:rPr>
              <a:t>Getting feedback from students over the semester about how things going, what they find working/frustrating</a:t>
            </a:r>
          </a:p>
          <a:p>
            <a:endParaRPr lang="en-US" dirty="0">
              <a:solidFill>
                <a:srgbClr val="7030A0"/>
              </a:solidFill>
            </a:endParaRPr>
          </a:p>
          <a:p>
            <a:r>
              <a:rPr lang="en-US" dirty="0">
                <a:solidFill>
                  <a:srgbClr val="7030A0"/>
                </a:solidFill>
              </a:rPr>
              <a:t>Grading: Peer-to-peer learning: activities and self-assessment/peer assessment, self-assessment, end-slips, oral interviews.</a:t>
            </a:r>
          </a:p>
          <a:p>
            <a:endParaRPr lang="en-US" dirty="0">
              <a:solidFill>
                <a:srgbClr val="7030A0"/>
              </a:solidFill>
            </a:endParaRPr>
          </a:p>
          <a:p>
            <a:r>
              <a:rPr lang="en-US" dirty="0">
                <a:solidFill>
                  <a:srgbClr val="7030A0"/>
                </a:solidFill>
              </a:rPr>
              <a:t>Opportunities for students to co-study online (small group presence)</a:t>
            </a:r>
          </a:p>
          <a:p>
            <a:endParaRPr lang="en-US" dirty="0">
              <a:solidFill>
                <a:srgbClr val="7030A0"/>
              </a:solidFill>
            </a:endParaRPr>
          </a:p>
          <a:p>
            <a:r>
              <a:rPr lang="en-US" dirty="0">
                <a:solidFill>
                  <a:srgbClr val="7030A0"/>
                </a:solidFill>
              </a:rPr>
              <a:t>Chunking (making large, small/ flipping lectures and making space for student-driven responses in online environments</a:t>
            </a:r>
          </a:p>
          <a:p>
            <a:endParaRPr lang="en-US" dirty="0"/>
          </a:p>
          <a:p>
            <a:endParaRPr lang="en-US" dirty="0"/>
          </a:p>
        </p:txBody>
      </p:sp>
      <p:sp>
        <p:nvSpPr>
          <p:cNvPr id="3" name="TextBox 2">
            <a:extLst>
              <a:ext uri="{FF2B5EF4-FFF2-40B4-BE49-F238E27FC236}">
                <a16:creationId xmlns:a16="http://schemas.microsoft.com/office/drawing/2014/main" id="{9BFDC61D-70C3-A84D-8E5F-C169971CD4E4}"/>
              </a:ext>
            </a:extLst>
          </p:cNvPr>
          <p:cNvSpPr txBox="1"/>
          <p:nvPr/>
        </p:nvSpPr>
        <p:spPr>
          <a:xfrm>
            <a:off x="371096" y="456283"/>
            <a:ext cx="2361352" cy="646331"/>
          </a:xfrm>
          <a:prstGeom prst="rect">
            <a:avLst/>
          </a:prstGeom>
          <a:noFill/>
        </p:spPr>
        <p:txBody>
          <a:bodyPr wrap="none" rtlCol="0">
            <a:spAutoFit/>
          </a:bodyPr>
          <a:lstStyle/>
          <a:p>
            <a:r>
              <a:rPr lang="en-US" b="1" dirty="0"/>
              <a:t>3.  General Take-Away:</a:t>
            </a:r>
          </a:p>
          <a:p>
            <a:endParaRPr lang="en-US" dirty="0"/>
          </a:p>
        </p:txBody>
      </p:sp>
    </p:spTree>
    <p:extLst>
      <p:ext uri="{BB962C8B-B14F-4D97-AF65-F5344CB8AC3E}">
        <p14:creationId xmlns:p14="http://schemas.microsoft.com/office/powerpoint/2010/main" val="2269556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ADFFF">
            <a:alpha val="63000"/>
          </a:srgb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1B62EB-5E6C-334D-BD42-54257863B0F3}"/>
              </a:ext>
            </a:extLst>
          </p:cNvPr>
          <p:cNvSpPr txBox="1"/>
          <p:nvPr/>
        </p:nvSpPr>
        <p:spPr>
          <a:xfrm>
            <a:off x="1099751" y="1001280"/>
            <a:ext cx="1760418" cy="369332"/>
          </a:xfrm>
          <a:prstGeom prst="rect">
            <a:avLst/>
          </a:prstGeom>
          <a:noFill/>
        </p:spPr>
        <p:txBody>
          <a:bodyPr wrap="none" rtlCol="0">
            <a:spAutoFit/>
          </a:bodyPr>
          <a:lstStyle/>
          <a:p>
            <a:r>
              <a:rPr lang="en-US" dirty="0"/>
              <a:t>Online resources</a:t>
            </a:r>
          </a:p>
        </p:txBody>
      </p:sp>
      <p:sp>
        <p:nvSpPr>
          <p:cNvPr id="3" name="TextBox 2">
            <a:extLst>
              <a:ext uri="{FF2B5EF4-FFF2-40B4-BE49-F238E27FC236}">
                <a16:creationId xmlns:a16="http://schemas.microsoft.com/office/drawing/2014/main" id="{C493908A-B727-6A49-985C-E27E004DD747}"/>
              </a:ext>
            </a:extLst>
          </p:cNvPr>
          <p:cNvSpPr txBox="1"/>
          <p:nvPr/>
        </p:nvSpPr>
        <p:spPr>
          <a:xfrm>
            <a:off x="3774569" y="708729"/>
            <a:ext cx="5622323" cy="923330"/>
          </a:xfrm>
          <a:prstGeom prst="rect">
            <a:avLst/>
          </a:prstGeom>
          <a:noFill/>
        </p:spPr>
        <p:txBody>
          <a:bodyPr wrap="square" rtlCol="0">
            <a:spAutoFit/>
          </a:bodyPr>
          <a:lstStyle/>
          <a:p>
            <a:pPr marL="285750" indent="-285750">
              <a:buFont typeface="Arial" panose="020B0604020202020204" pitchFamily="34" charset="0"/>
              <a:buChar char="•"/>
            </a:pPr>
            <a:r>
              <a:rPr lang="en-US" dirty="0"/>
              <a:t>Excellent </a:t>
            </a:r>
            <a:r>
              <a:rPr lang="en-US" b="1" dirty="0"/>
              <a:t>bank of peer and community-build</a:t>
            </a:r>
            <a:r>
              <a:rPr lang="en-US" dirty="0"/>
              <a:t>ing activities from University of Illinois:</a:t>
            </a:r>
          </a:p>
          <a:p>
            <a:endParaRPr lang="en-US" dirty="0">
              <a:hlinkClick r:id="rId2"/>
            </a:endParaRPr>
          </a:p>
        </p:txBody>
      </p:sp>
      <p:sp>
        <p:nvSpPr>
          <p:cNvPr id="5" name="TextBox 4">
            <a:extLst>
              <a:ext uri="{FF2B5EF4-FFF2-40B4-BE49-F238E27FC236}">
                <a16:creationId xmlns:a16="http://schemas.microsoft.com/office/drawing/2014/main" id="{20ED8C84-C06F-5F41-8087-221C5A59367B}"/>
              </a:ext>
            </a:extLst>
          </p:cNvPr>
          <p:cNvSpPr txBox="1"/>
          <p:nvPr/>
        </p:nvSpPr>
        <p:spPr>
          <a:xfrm>
            <a:off x="3749856" y="2094056"/>
            <a:ext cx="9168714" cy="1477328"/>
          </a:xfrm>
          <a:prstGeom prst="rect">
            <a:avLst/>
          </a:prstGeom>
          <a:noFill/>
        </p:spPr>
        <p:txBody>
          <a:bodyPr wrap="square" rtlCol="0">
            <a:spAutoFit/>
          </a:bodyPr>
          <a:lstStyle/>
          <a:p>
            <a:endParaRPr lang="en-US" dirty="0"/>
          </a:p>
          <a:p>
            <a:pPr marL="285750" indent="-285750">
              <a:buFont typeface="Arial" panose="020B0604020202020204" pitchFamily="34" charset="0"/>
              <a:buChar char="•"/>
            </a:pPr>
            <a:r>
              <a:rPr lang="en-US" b="1" dirty="0"/>
              <a:t>List of free real-time polling/feedback apps </a:t>
            </a:r>
            <a:r>
              <a:rPr lang="en-US" dirty="0"/>
              <a:t>– strong recommendation </a:t>
            </a:r>
          </a:p>
          <a:p>
            <a:r>
              <a:rPr lang="en-US" dirty="0"/>
              <a:t>     </a:t>
            </a:r>
            <a:r>
              <a:rPr lang="en-US" dirty="0" err="1"/>
              <a:t>Polleverywhere</a:t>
            </a:r>
            <a:r>
              <a:rPr lang="en-US" dirty="0"/>
              <a:t> because of its capacity to accommodate open-ended feedback, </a:t>
            </a:r>
          </a:p>
          <a:p>
            <a:r>
              <a:rPr lang="en-US" dirty="0"/>
              <a:t>     but </a:t>
            </a:r>
            <a:r>
              <a:rPr lang="en-US" dirty="0">
                <a:hlinkClick r:id="rId3"/>
              </a:rPr>
              <a:t>this article </a:t>
            </a:r>
            <a:r>
              <a:rPr lang="en-US" dirty="0"/>
              <a:t>reviews all major apps.</a:t>
            </a:r>
          </a:p>
          <a:p>
            <a:endParaRPr lang="en-US" dirty="0"/>
          </a:p>
        </p:txBody>
      </p:sp>
      <p:sp>
        <p:nvSpPr>
          <p:cNvPr id="6" name="TextBox 5">
            <a:extLst>
              <a:ext uri="{FF2B5EF4-FFF2-40B4-BE49-F238E27FC236}">
                <a16:creationId xmlns:a16="http://schemas.microsoft.com/office/drawing/2014/main" id="{06BF2067-25B9-D64B-BA94-35331CC178C9}"/>
              </a:ext>
            </a:extLst>
          </p:cNvPr>
          <p:cNvSpPr txBox="1"/>
          <p:nvPr/>
        </p:nvSpPr>
        <p:spPr>
          <a:xfrm>
            <a:off x="3998924" y="3963206"/>
            <a:ext cx="4796954" cy="646331"/>
          </a:xfrm>
          <a:prstGeom prst="rect">
            <a:avLst/>
          </a:prstGeom>
          <a:noFill/>
        </p:spPr>
        <p:txBody>
          <a:bodyPr wrap="none" rtlCol="0">
            <a:spAutoFit/>
          </a:bodyPr>
          <a:lstStyle/>
          <a:p>
            <a:pPr lvl="1"/>
            <a:r>
              <a:rPr lang="en-US" dirty="0">
                <a:hlinkClick r:id="rId4"/>
              </a:rPr>
              <a:t>Podcast/video of Zoom of June 2020 session</a:t>
            </a:r>
            <a:endParaRPr lang="en-US" dirty="0"/>
          </a:p>
          <a:p>
            <a:endParaRPr lang="en-US" dirty="0"/>
          </a:p>
        </p:txBody>
      </p:sp>
      <p:sp>
        <p:nvSpPr>
          <p:cNvPr id="10" name="TextBox 9">
            <a:extLst>
              <a:ext uri="{FF2B5EF4-FFF2-40B4-BE49-F238E27FC236}">
                <a16:creationId xmlns:a16="http://schemas.microsoft.com/office/drawing/2014/main" id="{B485D4B4-319F-6C40-96C3-5C4534D257B2}"/>
              </a:ext>
            </a:extLst>
          </p:cNvPr>
          <p:cNvSpPr txBox="1"/>
          <p:nvPr/>
        </p:nvSpPr>
        <p:spPr>
          <a:xfrm>
            <a:off x="3749856" y="3593874"/>
            <a:ext cx="3237938" cy="369332"/>
          </a:xfrm>
          <a:prstGeom prst="rect">
            <a:avLst/>
          </a:prstGeom>
          <a:noFill/>
        </p:spPr>
        <p:txBody>
          <a:bodyPr wrap="none" rtlCol="0">
            <a:spAutoFit/>
          </a:bodyPr>
          <a:lstStyle/>
          <a:p>
            <a:pPr marL="285750" indent="-285750">
              <a:buFont typeface="Arial" panose="020B0604020202020204" pitchFamily="34" charset="0"/>
              <a:buChar char="•"/>
            </a:pPr>
            <a:r>
              <a:rPr lang="en-US" b="1" dirty="0"/>
              <a:t>Podcast of today’s discussion</a:t>
            </a:r>
          </a:p>
        </p:txBody>
      </p:sp>
      <p:sp>
        <p:nvSpPr>
          <p:cNvPr id="12" name="TextBox 11">
            <a:extLst>
              <a:ext uri="{FF2B5EF4-FFF2-40B4-BE49-F238E27FC236}">
                <a16:creationId xmlns:a16="http://schemas.microsoft.com/office/drawing/2014/main" id="{45E603C0-ECAD-A140-9AE9-B4213D7554BD}"/>
              </a:ext>
            </a:extLst>
          </p:cNvPr>
          <p:cNvSpPr txBox="1"/>
          <p:nvPr/>
        </p:nvSpPr>
        <p:spPr>
          <a:xfrm>
            <a:off x="3756454" y="4593558"/>
            <a:ext cx="8253541" cy="2031325"/>
          </a:xfrm>
          <a:prstGeom prst="rect">
            <a:avLst/>
          </a:prstGeom>
          <a:noFill/>
        </p:spPr>
        <p:txBody>
          <a:bodyPr wrap="none" rtlCol="0">
            <a:spAutoFit/>
          </a:bodyPr>
          <a:lstStyle/>
          <a:p>
            <a:pPr marL="285750" indent="-285750">
              <a:buFont typeface="Arial" panose="020B0604020202020204" pitchFamily="34" charset="0"/>
              <a:buChar char="•"/>
            </a:pPr>
            <a:r>
              <a:rPr lang="en-US" b="1" dirty="0"/>
              <a:t>For more on digital storytelling from </a:t>
            </a:r>
            <a:r>
              <a:rPr lang="en-US" b="1" dirty="0" err="1"/>
              <a:t>Anke</a:t>
            </a:r>
            <a:r>
              <a:rPr lang="en-US" b="1" dirty="0"/>
              <a:t> Finger/Elizabeth </a:t>
            </a:r>
            <a:r>
              <a:rPr lang="en-US" b="1" dirty="0" err="1"/>
              <a:t>Buzay</a:t>
            </a:r>
            <a:r>
              <a:rPr lang="en-US" b="1" dirty="0"/>
              <a:t>:</a:t>
            </a:r>
          </a:p>
          <a:p>
            <a:pPr marL="285750" indent="-285750">
              <a:buFont typeface="Arial" panose="020B0604020202020204" pitchFamily="34" charset="0"/>
              <a:buChar char="•"/>
            </a:pPr>
            <a:endParaRPr lang="en-US" b="1" dirty="0"/>
          </a:p>
          <a:p>
            <a:r>
              <a:rPr lang="en-US" dirty="0"/>
              <a:t>Here is the information about the </a:t>
            </a:r>
            <a:r>
              <a:rPr lang="en-US" dirty="0" err="1"/>
              <a:t>StoryCenter</a:t>
            </a:r>
            <a:r>
              <a:rPr lang="en-US" dirty="0"/>
              <a:t> generally:  </a:t>
            </a:r>
            <a:r>
              <a:rPr lang="en-US" dirty="0">
                <a:hlinkClick r:id="rId5" tooltip="Original URL: https://www.storycenter.org/. Click or tap if you trust this link."/>
              </a:rPr>
              <a:t>https://www.storycenter.org</a:t>
            </a:r>
            <a:endParaRPr lang="en-US" dirty="0"/>
          </a:p>
          <a:p>
            <a:r>
              <a:rPr lang="en-US" dirty="0"/>
              <a:t>For a free digital storytelling webinar:</a:t>
            </a:r>
            <a:br>
              <a:rPr lang="en-US" dirty="0"/>
            </a:br>
            <a:endParaRPr lang="en-US" dirty="0"/>
          </a:p>
          <a:p>
            <a:pPr lvl="2"/>
            <a:r>
              <a:rPr lang="en-US" dirty="0">
                <a:hlinkClick r:id="rId6" tooltip="Original URL: https://www.storycenter.org/workshop. Click or tap if you trust this link."/>
              </a:rPr>
              <a:t>https://www.storycenter.org/workshop</a:t>
            </a:r>
            <a:endParaRPr lang="en-US" dirty="0"/>
          </a:p>
          <a:p>
            <a:endParaRPr lang="en-US" dirty="0"/>
          </a:p>
        </p:txBody>
      </p:sp>
      <p:sp>
        <p:nvSpPr>
          <p:cNvPr id="13" name="Rectangle 12">
            <a:extLst>
              <a:ext uri="{FF2B5EF4-FFF2-40B4-BE49-F238E27FC236}">
                <a16:creationId xmlns:a16="http://schemas.microsoft.com/office/drawing/2014/main" id="{6E1A586D-2F32-6841-86CC-F9A071469486}"/>
              </a:ext>
            </a:extLst>
          </p:cNvPr>
          <p:cNvSpPr/>
          <p:nvPr/>
        </p:nvSpPr>
        <p:spPr>
          <a:xfrm>
            <a:off x="4066466" y="1425235"/>
            <a:ext cx="6096000" cy="646331"/>
          </a:xfrm>
          <a:prstGeom prst="rect">
            <a:avLst/>
          </a:prstGeom>
        </p:spPr>
        <p:txBody>
          <a:bodyPr>
            <a:spAutoFit/>
          </a:bodyPr>
          <a:lstStyle/>
          <a:p>
            <a:pPr lvl="1"/>
            <a:r>
              <a:rPr lang="en-US" dirty="0">
                <a:hlinkClick r:id="rId2"/>
              </a:rPr>
              <a:t>https://www.uis.edu/ion/resources/instructional-activities-index/</a:t>
            </a:r>
            <a:endParaRPr lang="en-US" dirty="0"/>
          </a:p>
        </p:txBody>
      </p:sp>
    </p:spTree>
    <p:extLst>
      <p:ext uri="{BB962C8B-B14F-4D97-AF65-F5344CB8AC3E}">
        <p14:creationId xmlns:p14="http://schemas.microsoft.com/office/powerpoint/2010/main" val="35404841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668</TotalTime>
  <Words>1585</Words>
  <Application>Microsoft Macintosh PowerPoint</Application>
  <PresentationFormat>Widescreen</PresentationFormat>
  <Paragraphs>119</Paragraphs>
  <Slides>8</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Terni, Jennifer</dc:creator>
  <cp:lastModifiedBy>Terni, Jennifer</cp:lastModifiedBy>
  <cp:revision>21</cp:revision>
  <dcterms:created xsi:type="dcterms:W3CDTF">2020-06-16T14:36:11Z</dcterms:created>
  <dcterms:modified xsi:type="dcterms:W3CDTF">2020-06-22T23:00:01Z</dcterms:modified>
</cp:coreProperties>
</file>