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1" r:id="rId4"/>
    <p:sldId id="264" r:id="rId5"/>
    <p:sldId id="262" r:id="rId6"/>
    <p:sldId id="265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FFF"/>
    <a:srgbClr val="FFF58B"/>
    <a:srgbClr val="D3A2FF"/>
    <a:srgbClr val="682C98"/>
    <a:srgbClr val="CDFFFF"/>
    <a:srgbClr val="88F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1633"/>
  </p:normalViewPr>
  <p:slideViewPr>
    <p:cSldViewPr snapToGrid="0" snapToObjects="1">
      <p:cViewPr varScale="1">
        <p:scale>
          <a:sx n="103" d="100"/>
          <a:sy n="103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F7F4-EE3F-6D48-8598-BEA9142EB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976B2-C285-0A41-A67C-220112FE5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075CC-28C0-F444-BCF2-CFF120F1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B5754-A327-9743-A1FA-D6532366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1FACF-1DB5-454B-A70F-38045E1E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0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80E20-5E22-A44A-BA47-FB1937A00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FCEA4-0D53-454E-B93F-620FCCB409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A2565-EB50-6A48-838E-508F617A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74869-49C7-E44F-9A34-12CBB850F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66D4D-142B-7046-9245-36DA1C1E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7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3D7155-AE5A-BA4A-A2A1-066327CBF3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424D6A-8CAC-E94A-9394-BB1B9E8C5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9479-4FD4-EC46-AE2D-ACF87392D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508E7-5B70-4448-B5A7-CD6D6296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E16E-40B1-6343-9FF2-9FFBFA9B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2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A4F6-3839-3140-941F-1C9BDB56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ECBB1-ACEB-6A41-B256-8F0F157E3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38052-AEB0-A44B-B4F7-7D8844EA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07D71-D143-C84F-ACDD-3EC62B32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E28D6F-775E-2745-8377-F29FAF401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657F2-0E1D-AE44-93D1-13594D9FD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FCA42-7D66-564F-8260-170D6C443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3CDD-EA9A-634D-8330-BEFA1D5D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DC1DF-F4FB-464E-8C57-95043766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9D6F0-11EB-7A40-9EFF-6246B7D4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7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30EB-ACB8-9144-943A-44DB8C6D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E0436-C327-D140-9FCE-13C6C286B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29E1E-8D56-7F40-9AF4-6BBF404D2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347B8-5571-BE4E-8DAF-1D216550D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1BEDA-3C3C-E641-8BDD-9A511D639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47784-1935-1A44-B2C1-6234A421A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2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52AA4-A49A-FE41-B846-EC7B37E5B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76F99-95F8-DB4A-9AC2-B26E39C3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6AAF3-6A31-B44C-A632-B41D9ED4A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27103D-AE71-534E-9862-8E0DF1D8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9079C-827E-6544-951F-0E214DFFB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9B07B-CFFC-2145-BD7B-5F663954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EF179-F6AB-3A42-A7DE-317A5C4DE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2EDABA-0F50-004B-8F88-3E2DF806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4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84458-978E-2040-BC28-22B55E74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434EB-9C06-DD43-81B8-1C0D0465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8E009-BA02-7F4C-AFD5-E6AD6D0BE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DF5ED-CEB7-A842-A299-14210780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7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76307-98CB-1D4E-9FD8-85D7DE06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C34C6-7CA3-424C-A76C-FD1D6A37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C9859A-B4FB-8644-9626-FB83431C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B3DA-1A33-5F4C-856D-B7C20A40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380D2-563D-5D48-BD63-56259613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54DD6-23F2-D84E-9F9E-2CFA3E54B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3ECDE-FB61-5A46-B18A-D70186A07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6CFD6-2CBA-A645-A14A-59E53446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68AEC-B89A-2F41-9709-A27442E06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7DF2-6681-4E4D-A06E-33541D1D4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5FEC9-F3E9-2048-BC1E-4C30A1DDC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B6EE13-5090-3148-AD96-D863D4880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C16EB-334A-6E46-920B-B043A45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923D1-8CFB-4F4A-9E9C-A8560B5BA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0ACF4-915B-914F-B855-BB4F7DABB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7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50110-9576-D742-88A4-34473218A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3A6AA-019C-CA47-946F-AF3C75FC7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171E9-9C43-B942-9D2E-DB0162923D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F5D7-C644-CB42-9463-3AC7B7653191}" type="datetimeFigureOut">
              <a:rPr lang="en-US" smtClean="0"/>
              <a:t>6/17/20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FD1B1-8AB6-5648-8633-A5EAB0E02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32324-B154-FB42-B1E8-CE68B13A1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A1244-D4CA-434A-9720-B97A095D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s.edu/ion/resources/instructional-activities-index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C434D-4B39-544B-8412-E9469FCD3D8F}"/>
              </a:ext>
            </a:extLst>
          </p:cNvPr>
          <p:cNvSpPr txBox="1"/>
          <p:nvPr/>
        </p:nvSpPr>
        <p:spPr>
          <a:xfrm>
            <a:off x="2816938" y="1124892"/>
            <a:ext cx="6286276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Ways to think about distance learning</a:t>
            </a:r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Creating a community : fostering contact with students, peer-to-peer, and among group</a:t>
            </a:r>
          </a:p>
          <a:p>
            <a:endParaRPr lang="en-US" b="1" dirty="0"/>
          </a:p>
          <a:p>
            <a:r>
              <a:rPr lang="en-US" b="1" dirty="0"/>
              <a:t>3.  Learner-centered approaches: less is more / creating manageable courses in terms of workload for students and yourselves</a:t>
            </a:r>
          </a:p>
          <a:p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A96C13-1D67-4D43-8155-5B4C6FA53E08}"/>
              </a:ext>
            </a:extLst>
          </p:cNvPr>
          <p:cNvSpPr txBox="1"/>
          <p:nvPr/>
        </p:nvSpPr>
        <p:spPr>
          <a:xfrm>
            <a:off x="1706574" y="492351"/>
            <a:ext cx="4867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Agenda: Language Course Discussion</a:t>
            </a:r>
          </a:p>
        </p:txBody>
      </p:sp>
    </p:spTree>
    <p:extLst>
      <p:ext uri="{BB962C8B-B14F-4D97-AF65-F5344CB8AC3E}">
        <p14:creationId xmlns:p14="http://schemas.microsoft.com/office/powerpoint/2010/main" val="279247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BC434D-4B39-544B-8412-E9469FCD3D8F}"/>
              </a:ext>
            </a:extLst>
          </p:cNvPr>
          <p:cNvSpPr txBox="1"/>
          <p:nvPr/>
        </p:nvSpPr>
        <p:spPr>
          <a:xfrm>
            <a:off x="2804581" y="791260"/>
            <a:ext cx="6286276" cy="56323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/>
            </a:pPr>
            <a:endParaRPr lang="en-US" b="1" dirty="0"/>
          </a:p>
          <a:p>
            <a:pPr marL="342900" indent="-342900">
              <a:buFont typeface="+mj-lt"/>
              <a:buAutoNum type="arabicPeriod" startAt="4"/>
            </a:pPr>
            <a:r>
              <a:rPr lang="en-US" b="1" dirty="0"/>
              <a:t>Brainstorm approaches for organizing online classes/content/assessment:</a:t>
            </a:r>
          </a:p>
          <a:p>
            <a:pPr marL="342900" indent="-342900">
              <a:buAutoNum type="arabicPeriod" startAt="5"/>
            </a:pPr>
            <a:endParaRPr lang="en-US" b="1" dirty="0"/>
          </a:p>
          <a:p>
            <a:pPr marL="342900" indent="-342900">
              <a:buFontTx/>
              <a:buAutoNum type="arabicPeriod" startAt="5"/>
            </a:pPr>
            <a:r>
              <a:rPr lang="en-US" b="1" dirty="0"/>
              <a:t>Special Issues in pedagogy? </a:t>
            </a:r>
          </a:p>
          <a:p>
            <a:pPr marL="342900" indent="-342900">
              <a:buFontTx/>
              <a:buAutoNum type="arabicPeriod" startAt="5"/>
            </a:pPr>
            <a:endParaRPr lang="en-US" b="1" dirty="0"/>
          </a:p>
          <a:p>
            <a:pPr marL="342900" indent="-342900">
              <a:buFontTx/>
              <a:buAutoNum type="arabicPeriod" startAt="5"/>
            </a:pPr>
            <a:r>
              <a:rPr lang="en-US" b="1" dirty="0"/>
              <a:t>Resource Assessment: What online textbook, lecture, webinar resources are available for courses in different languages?  What resources are lacking?   (Groups?)</a:t>
            </a:r>
          </a:p>
          <a:p>
            <a:pPr marL="342900" indent="-342900">
              <a:buFontTx/>
              <a:buAutoNum type="arabicPeriod" startAt="5"/>
            </a:pPr>
            <a:endParaRPr lang="en-US" b="1" dirty="0"/>
          </a:p>
          <a:p>
            <a:r>
              <a:rPr lang="en-US" b="1" dirty="0"/>
              <a:t>6.    Next Steps: Organizing, Resource-Sharing, Checking in</a:t>
            </a:r>
          </a:p>
          <a:p>
            <a:endParaRPr lang="en-US" b="1" dirty="0"/>
          </a:p>
          <a:p>
            <a:r>
              <a:rPr lang="en-US" b="1" dirty="0"/>
              <a:t>7.    GAs?</a:t>
            </a:r>
          </a:p>
          <a:p>
            <a:r>
              <a:rPr lang="en-US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5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8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8F58C4-E64F-AF41-83B6-671DEA5E9848}"/>
              </a:ext>
            </a:extLst>
          </p:cNvPr>
          <p:cNvSpPr txBox="1"/>
          <p:nvPr/>
        </p:nvSpPr>
        <p:spPr>
          <a:xfrm>
            <a:off x="2343469" y="617641"/>
            <a:ext cx="254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2.  Possible Approaches: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1D1F7-CF9E-D94C-BF32-7D3FCBED0AC1}"/>
              </a:ext>
            </a:extLst>
          </p:cNvPr>
          <p:cNvSpPr txBox="1"/>
          <p:nvPr/>
        </p:nvSpPr>
        <p:spPr>
          <a:xfrm>
            <a:off x="1958252" y="1997839"/>
            <a:ext cx="92916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Assessing your situation: number of courses you are teaching, number of students,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synchronous/asynchronous F-2-F</a:t>
            </a:r>
          </a:p>
          <a:p>
            <a:r>
              <a:rPr lang="en-US" dirty="0">
                <a:solidFill>
                  <a:srgbClr val="7030A0"/>
                </a:solidFill>
              </a:rPr>
              <a:t>		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Clear instructions and expectations - some routines, stable platforms: flexibility,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Establishing contact with students // Creating community between students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Learning goals : how to define them and then align activities and content to meet them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82C98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762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FFFF">
            <a:alpha val="8313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A8F58C4-E64F-AF41-83B6-671DEA5E9848}"/>
              </a:ext>
            </a:extLst>
          </p:cNvPr>
          <p:cNvSpPr txBox="1"/>
          <p:nvPr/>
        </p:nvSpPr>
        <p:spPr>
          <a:xfrm>
            <a:off x="2343469" y="617641"/>
            <a:ext cx="254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2.  Possible Approaches: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11D1F7-CF9E-D94C-BF32-7D3FCBED0AC1}"/>
              </a:ext>
            </a:extLst>
          </p:cNvPr>
          <p:cNvSpPr txBox="1"/>
          <p:nvPr/>
        </p:nvSpPr>
        <p:spPr>
          <a:xfrm>
            <a:off x="1958252" y="1997839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A2E152-CA41-3D46-8FE2-DE0EEB2227C3}"/>
              </a:ext>
            </a:extLst>
          </p:cNvPr>
          <p:cNvSpPr/>
          <p:nvPr/>
        </p:nvSpPr>
        <p:spPr>
          <a:xfrm>
            <a:off x="2195818" y="1627136"/>
            <a:ext cx="82213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Less is more, plan to do less in smaller increments together with more self-directed activity 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at home and in groups.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Change things 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Synchronous vs non-synchronous: different meeting formats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</a:rPr>
              <a:t>Importance of re-thinking teaching goals, activities, and learning outcomes for new contexts.</a:t>
            </a:r>
          </a:p>
        </p:txBody>
      </p:sp>
    </p:spTree>
    <p:extLst>
      <p:ext uri="{BB962C8B-B14F-4D97-AF65-F5344CB8AC3E}">
        <p14:creationId xmlns:p14="http://schemas.microsoft.com/office/powerpoint/2010/main" val="1737038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20B057-67ED-C94E-B031-E6394D39055E}"/>
              </a:ext>
            </a:extLst>
          </p:cNvPr>
          <p:cNvSpPr txBox="1"/>
          <p:nvPr/>
        </p:nvSpPr>
        <p:spPr>
          <a:xfrm>
            <a:off x="3120406" y="1383233"/>
            <a:ext cx="6545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Basic building blocks: introduction to non Western forms of writing, pronunciation, characters/ logograms</a:t>
            </a:r>
          </a:p>
          <a:p>
            <a:endParaRPr lang="en-US" dirty="0"/>
          </a:p>
          <a:p>
            <a:r>
              <a:rPr lang="en-US" dirty="0"/>
              <a:t>Assessment strategies – lots of low-stake activities, spot checks, pub questions, portfolios, blogs, student-generated content</a:t>
            </a:r>
          </a:p>
          <a:p>
            <a:endParaRPr lang="en-US" dirty="0"/>
          </a:p>
          <a:p>
            <a:r>
              <a:rPr lang="en-US" dirty="0"/>
              <a:t>Synchronous activities and discussions</a:t>
            </a:r>
          </a:p>
          <a:p>
            <a:endParaRPr lang="en-US" dirty="0"/>
          </a:p>
          <a:p>
            <a:r>
              <a:rPr lang="en-US" dirty="0"/>
              <a:t>Student check-ins/office hours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DC61D-70C3-A84D-8E5F-C169971CD4E4}"/>
              </a:ext>
            </a:extLst>
          </p:cNvPr>
          <p:cNvSpPr txBox="1"/>
          <p:nvPr/>
        </p:nvSpPr>
        <p:spPr>
          <a:xfrm>
            <a:off x="371096" y="456283"/>
            <a:ext cx="3944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  Special Issues wit Language Courses: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68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20B057-67ED-C94E-B031-E6394D39055E}"/>
              </a:ext>
            </a:extLst>
          </p:cNvPr>
          <p:cNvSpPr txBox="1"/>
          <p:nvPr/>
        </p:nvSpPr>
        <p:spPr>
          <a:xfrm>
            <a:off x="3120406" y="1383233"/>
            <a:ext cx="6545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Getting feedback from students over the semester about how things going, what they find working/frustrating</a:t>
            </a:r>
          </a:p>
          <a:p>
            <a:endParaRPr lang="en-US" dirty="0"/>
          </a:p>
          <a:p>
            <a:r>
              <a:rPr lang="en-US" dirty="0"/>
              <a:t>Grading: Peer-to-peer learning: activities and self-assessment/peer assessment, self-assessment, end-slips, oral interviews.</a:t>
            </a:r>
          </a:p>
          <a:p>
            <a:endParaRPr lang="en-US" dirty="0"/>
          </a:p>
          <a:p>
            <a:r>
              <a:rPr lang="en-US" dirty="0"/>
              <a:t>Opportunities for students to co-study online (small group presence)</a:t>
            </a:r>
          </a:p>
          <a:p>
            <a:endParaRPr lang="en-US" dirty="0"/>
          </a:p>
          <a:p>
            <a:r>
              <a:rPr lang="en-US" dirty="0"/>
              <a:t>Chunking (making large, small / flipping lectures and making space for student-driven responses in online environments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FDC61D-70C3-A84D-8E5F-C169971CD4E4}"/>
              </a:ext>
            </a:extLst>
          </p:cNvPr>
          <p:cNvSpPr txBox="1"/>
          <p:nvPr/>
        </p:nvSpPr>
        <p:spPr>
          <a:xfrm>
            <a:off x="371096" y="456283"/>
            <a:ext cx="3944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3.  Special Issues wit Language Courses: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5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FFF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1B62EB-5E6C-334D-BD42-54257863B0F3}"/>
              </a:ext>
            </a:extLst>
          </p:cNvPr>
          <p:cNvSpPr txBox="1"/>
          <p:nvPr/>
        </p:nvSpPr>
        <p:spPr>
          <a:xfrm>
            <a:off x="1989438" y="951470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93908A-B727-6A49-985C-E27E004DD747}"/>
              </a:ext>
            </a:extLst>
          </p:cNvPr>
          <p:cNvSpPr txBox="1"/>
          <p:nvPr/>
        </p:nvSpPr>
        <p:spPr>
          <a:xfrm>
            <a:off x="3954163" y="889001"/>
            <a:ext cx="56223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Quizzlet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Mentimeter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Khoot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Flipgrid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Wheel of Fortune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Learning </a:t>
            </a:r>
            <a:r>
              <a:rPr lang="en-US" dirty="0" err="1"/>
              <a:t>Apps.org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Padlet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Meme Generators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Interactive </a:t>
            </a:r>
            <a:r>
              <a:rPr lang="en-US" dirty="0" err="1"/>
              <a:t>Powerpoints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Whiteboard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Breakout Sessions</a:t>
            </a:r>
          </a:p>
          <a:p>
            <a:endParaRPr lang="en-US" dirty="0"/>
          </a:p>
          <a:p>
            <a:r>
              <a:rPr lang="en-US" dirty="0"/>
              <a:t>Peer and community-building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https://www.uis.edu/ion/resources/instructional-activities-index/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84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395</Words>
  <Application>Microsoft Macintosh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Terni, Jennifer</dc:creator>
  <cp:lastModifiedBy>Terni, Jennifer</cp:lastModifiedBy>
  <cp:revision>6</cp:revision>
  <dcterms:created xsi:type="dcterms:W3CDTF">2020-06-16T14:36:11Z</dcterms:created>
  <dcterms:modified xsi:type="dcterms:W3CDTF">2020-06-18T02:56:01Z</dcterms:modified>
</cp:coreProperties>
</file>